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8" d="100"/>
          <a:sy n="38" d="100"/>
        </p:scale>
        <p:origin x="108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8373F-0083-4F6D-8AA3-56A555F7D930}" type="datetimeFigureOut">
              <a:rPr lang="it-IT" smtClean="0"/>
              <a:t>24/10/2019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E8D53-161A-480D-BE1D-81680FCB80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9431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8373F-0083-4F6D-8AA3-56A555F7D930}" type="datetimeFigureOut">
              <a:rPr lang="it-IT" smtClean="0"/>
              <a:t>24/10/2019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E8D53-161A-480D-BE1D-81680FCB80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4485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8373F-0083-4F6D-8AA3-56A555F7D930}" type="datetimeFigureOut">
              <a:rPr lang="it-IT" smtClean="0"/>
              <a:t>24/10/2019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E8D53-161A-480D-BE1D-81680FCB80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9535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8373F-0083-4F6D-8AA3-56A555F7D930}" type="datetimeFigureOut">
              <a:rPr lang="it-IT" smtClean="0"/>
              <a:t>24/10/2019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E8D53-161A-480D-BE1D-81680FCB800C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02755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8373F-0083-4F6D-8AA3-56A555F7D930}" type="datetimeFigureOut">
              <a:rPr lang="it-IT" smtClean="0"/>
              <a:t>24/10/2019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E8D53-161A-480D-BE1D-81680FCB80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727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8373F-0083-4F6D-8AA3-56A555F7D930}" type="datetimeFigureOut">
              <a:rPr lang="it-IT" smtClean="0"/>
              <a:t>24/10/2019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E8D53-161A-480D-BE1D-81680FCB80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7540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8373F-0083-4F6D-8AA3-56A555F7D930}" type="datetimeFigureOut">
              <a:rPr lang="it-IT" smtClean="0"/>
              <a:t>24/10/2019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E8D53-161A-480D-BE1D-81680FCB80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1648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8373F-0083-4F6D-8AA3-56A555F7D930}" type="datetimeFigureOut">
              <a:rPr lang="it-IT" smtClean="0"/>
              <a:t>24/10/2019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E8D53-161A-480D-BE1D-81680FCB80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1200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8373F-0083-4F6D-8AA3-56A555F7D930}" type="datetimeFigureOut">
              <a:rPr lang="it-IT" smtClean="0"/>
              <a:t>24/10/2019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E8D53-161A-480D-BE1D-81680FCB80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3608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8373F-0083-4F6D-8AA3-56A555F7D930}" type="datetimeFigureOut">
              <a:rPr lang="it-IT" smtClean="0"/>
              <a:t>24/10/2019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E8D53-161A-480D-BE1D-81680FCB80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6027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8373F-0083-4F6D-8AA3-56A555F7D930}" type="datetimeFigureOut">
              <a:rPr lang="it-IT" smtClean="0"/>
              <a:t>24/10/2019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E8D53-161A-480D-BE1D-81680FCB80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9940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8373F-0083-4F6D-8AA3-56A555F7D930}" type="datetimeFigureOut">
              <a:rPr lang="it-IT" smtClean="0"/>
              <a:t>24/10/2019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E8D53-161A-480D-BE1D-81680FCB80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3689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8373F-0083-4F6D-8AA3-56A555F7D930}" type="datetimeFigureOut">
              <a:rPr lang="it-IT" smtClean="0"/>
              <a:t>24/10/2019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E8D53-161A-480D-BE1D-81680FCB80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8189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8373F-0083-4F6D-8AA3-56A555F7D930}" type="datetimeFigureOut">
              <a:rPr lang="it-IT" smtClean="0"/>
              <a:t>24/10/2019</a:t>
            </a:fld>
            <a:endParaRPr lang="it-IT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E8D53-161A-480D-BE1D-81680FCB80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5704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8373F-0083-4F6D-8AA3-56A555F7D930}" type="datetimeFigureOut">
              <a:rPr lang="it-IT" smtClean="0"/>
              <a:t>24/10/2019</a:t>
            </a:fld>
            <a:endParaRPr lang="it-IT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E8D53-161A-480D-BE1D-81680FCB80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0156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8373F-0083-4F6D-8AA3-56A555F7D930}" type="datetimeFigureOut">
              <a:rPr lang="it-IT" smtClean="0"/>
              <a:t>24/10/2019</a:t>
            </a:fld>
            <a:endParaRPr lang="it-IT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E8D53-161A-480D-BE1D-81680FCB80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9090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8373F-0083-4F6D-8AA3-56A555F7D930}" type="datetimeFigureOut">
              <a:rPr lang="it-IT" smtClean="0"/>
              <a:t>24/10/2019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E8D53-161A-480D-BE1D-81680FCB80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5432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528373F-0083-4F6D-8AA3-56A555F7D930}" type="datetimeFigureOut">
              <a:rPr lang="it-IT" smtClean="0"/>
              <a:t>24/10/2019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E8D53-161A-480D-BE1D-81680FCB80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26131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3.jpeg"/><Relationship Id="rId4" Type="http://schemas.openxmlformats.org/officeDocument/2006/relationships/image" Target="../media/image3.pn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png"/><Relationship Id="rId7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1.jpg"/><Relationship Id="rId4" Type="http://schemas.openxmlformats.org/officeDocument/2006/relationships/image" Target="../media/image3.png"/><Relationship Id="rId9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2.png"/><Relationship Id="rId7" Type="http://schemas.openxmlformats.org/officeDocument/2006/relationships/image" Target="../media/image2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5.jpg"/><Relationship Id="rId4" Type="http://schemas.openxmlformats.org/officeDocument/2006/relationships/image" Target="../media/image3.png"/><Relationship Id="rId9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.png"/><Relationship Id="rId7" Type="http://schemas.openxmlformats.org/officeDocument/2006/relationships/image" Target="../media/image2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9.jpg"/><Relationship Id="rId4" Type="http://schemas.openxmlformats.org/officeDocument/2006/relationships/image" Target="../media/image3.png"/><Relationship Id="rId9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54">
            <a:extLst>
              <a:ext uri="{FF2B5EF4-FFF2-40B4-BE49-F238E27FC236}">
                <a16:creationId xmlns:a16="http://schemas.microsoft.com/office/drawing/2014/main" id="{94DDC893-E5EF-4CDE-B040-BA5B53AADD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68" name="Picture 56">
            <a:extLst>
              <a:ext uri="{FF2B5EF4-FFF2-40B4-BE49-F238E27FC236}">
                <a16:creationId xmlns:a16="http://schemas.microsoft.com/office/drawing/2014/main" id="{85F1A06D-D369-4974-8208-56120C5E7A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69" name="Oval 58">
            <a:extLst>
              <a:ext uri="{FF2B5EF4-FFF2-40B4-BE49-F238E27FC236}">
                <a16:creationId xmlns:a16="http://schemas.microsoft.com/office/drawing/2014/main" id="{DAD27A50-88D7-4E2A-8488-F2879768AF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0" name="Picture 60">
            <a:extLst>
              <a:ext uri="{FF2B5EF4-FFF2-40B4-BE49-F238E27FC236}">
                <a16:creationId xmlns:a16="http://schemas.microsoft.com/office/drawing/2014/main" id="{A47C6ACD-2325-48C6-B9F3-C21563A05E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71" name="Picture 62">
            <a:extLst>
              <a:ext uri="{FF2B5EF4-FFF2-40B4-BE49-F238E27FC236}">
                <a16:creationId xmlns:a16="http://schemas.microsoft.com/office/drawing/2014/main" id="{1081DF83-4F35-4560-87E6-0DE8AAAC33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72" name="Rectangle 64">
            <a:extLst>
              <a:ext uri="{FF2B5EF4-FFF2-40B4-BE49-F238E27FC236}">
                <a16:creationId xmlns:a16="http://schemas.microsoft.com/office/drawing/2014/main" id="{7C704F0F-1CD8-4DC1-AEE9-2259582324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91902D9-08CA-44C0-840D-AE96EF2A9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1839" y="1447800"/>
            <a:ext cx="3342459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err="1"/>
              <a:t>Progetti</a:t>
            </a:r>
            <a:r>
              <a:rPr lang="en-US" dirty="0"/>
              <a:t> Erasmus Plus 2018-2019</a:t>
            </a:r>
            <a:br>
              <a:rPr lang="en-US" dirty="0"/>
            </a:br>
            <a:r>
              <a:rPr lang="en-US" dirty="0"/>
              <a:t>IIS Mandela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D0BB371-1D87-4621-BD4F-9E4F667969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3" r="23749"/>
          <a:stretch/>
        </p:blipFill>
        <p:spPr>
          <a:xfrm>
            <a:off x="607848" y="609601"/>
            <a:ext cx="3419804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FA0901D-7F79-4BA5-A40E-72D808A0BDF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7" r="24710"/>
          <a:stretch/>
        </p:blipFill>
        <p:spPr>
          <a:xfrm>
            <a:off x="4139714" y="609601"/>
            <a:ext cx="3414424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5079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immagine 8">
            <a:extLst>
              <a:ext uri="{FF2B5EF4-FFF2-40B4-BE49-F238E27FC236}">
                <a16:creationId xmlns:a16="http://schemas.microsoft.com/office/drawing/2014/main" id="{C0C491D8-5A13-4345-B9CC-564AC1436F2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r="15000"/>
          <a:stretch>
            <a:fillRect/>
          </a:stretch>
        </p:blipFill>
        <p:spPr>
          <a:xfrm>
            <a:off x="6950075" y="1143000"/>
            <a:ext cx="3200400" cy="1996126"/>
          </a:xfr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5B622F-9C9C-4122-BBA9-841A871D3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4" y="923827"/>
            <a:ext cx="5302407" cy="50244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/>
              <a:t>L’istituto Nelson Mandela ha terminato il 31 agosto 2019 la programmazione definitiva delle attività dei progetti Erasmus Plus:</a:t>
            </a:r>
          </a:p>
          <a:p>
            <a:r>
              <a:rPr lang="it-IT" sz="2000" b="1" dirty="0" err="1"/>
              <a:t>Understanding</a:t>
            </a:r>
            <a:r>
              <a:rPr lang="it-IT" sz="2000" b="1" dirty="0"/>
              <a:t> and Critical Media </a:t>
            </a:r>
            <a:r>
              <a:rPr lang="it-IT" sz="2000" b="1" dirty="0" err="1"/>
              <a:t>Literacy</a:t>
            </a:r>
            <a:r>
              <a:rPr lang="it-IT" sz="2000" b="1" dirty="0"/>
              <a:t>»</a:t>
            </a:r>
          </a:p>
          <a:p>
            <a:r>
              <a:rPr lang="it-IT" sz="2000" b="1" dirty="0"/>
              <a:t>«The 4S: Study, Support, Share, </a:t>
            </a:r>
            <a:r>
              <a:rPr lang="it-IT" sz="2000" b="1" dirty="0" err="1"/>
              <a:t>Succeed</a:t>
            </a:r>
            <a:r>
              <a:rPr lang="it-IT" sz="2000" b="1" dirty="0"/>
              <a:t>»</a:t>
            </a:r>
          </a:p>
          <a:p>
            <a:endParaRPr lang="it-IT" sz="2000" dirty="0"/>
          </a:p>
          <a:p>
            <a:pPr marL="0" indent="0">
              <a:buNone/>
            </a:pPr>
            <a:r>
              <a:rPr lang="it-IT" sz="2000" dirty="0"/>
              <a:t>Tale presentazione illustra gli </a:t>
            </a:r>
            <a:r>
              <a:rPr lang="it-IT" sz="2000"/>
              <a:t>obiettivi finali raggiunti </a:t>
            </a:r>
            <a:r>
              <a:rPr lang="it-IT" sz="2000" dirty="0"/>
              <a:t>tramite le attività didattiche e le mobilità all’estero nell’anno scolastico 2019-2020.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C2CA9EF-1C6E-47CA-BBD3-9567AF52E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075" y="3429000"/>
            <a:ext cx="3200399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99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A6A02F-A4DE-4FDA-8DD9-315131193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01109"/>
          </a:xfrm>
        </p:spPr>
        <p:txBody>
          <a:bodyPr/>
          <a:lstStyle/>
          <a:p>
            <a:pPr algn="ctr"/>
            <a:r>
              <a:rPr lang="it-IT" sz="4000" dirty="0"/>
              <a:t>Progetti Erasmus Plus IIS Mandela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E67D346-B013-4924-AAA2-70D889F05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396" y="2607002"/>
            <a:ext cx="5335195" cy="399639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it-IT" sz="3100" dirty="0"/>
              <a:t>►Mobilità in Italia di 14 insegnanti stranieri – Settembre 2018</a:t>
            </a:r>
          </a:p>
          <a:p>
            <a:pPr marL="0" indent="0">
              <a:buNone/>
            </a:pPr>
            <a:r>
              <a:rPr lang="it-IT" sz="3100" dirty="0"/>
              <a:t>►Mobilità in Repubblica Ceca (Praga)con 5 studenti – Maggio 2019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it-IT" sz="3100" dirty="0"/>
              <a:t>►</a:t>
            </a:r>
            <a:r>
              <a:rPr lang="it-IT" sz="3100" dirty="0" err="1"/>
              <a:t>Final</a:t>
            </a:r>
            <a:r>
              <a:rPr lang="it-IT" sz="3100" dirty="0"/>
              <a:t> output: presentazione di un catalogo disponibile sia in cartaceo che in digitale con alcuni </a:t>
            </a:r>
            <a:r>
              <a:rPr lang="it-IT" sz="3100" dirty="0" err="1"/>
              <a:t>lesson</a:t>
            </a:r>
            <a:r>
              <a:rPr lang="it-IT" sz="3100" dirty="0"/>
              <a:t> plan sulle nuove tecnologie, l’uso consapevole di internet e dei social network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it-IT" sz="3100" dirty="0"/>
              <a:t>►Disseminazione sulla stampa locale come obiettivo del progetto finale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 </a:t>
            </a:r>
          </a:p>
          <a:p>
            <a:pPr marL="0" indent="0">
              <a:buNone/>
            </a:pPr>
            <a:r>
              <a:rPr lang="it-IT" dirty="0"/>
              <a:t> 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2E6ECA5-6C21-4ADE-97A4-4C80D9C0207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915408" y="1553827"/>
            <a:ext cx="4395788" cy="798513"/>
          </a:xfrm>
        </p:spPr>
        <p:txBody>
          <a:bodyPr/>
          <a:lstStyle/>
          <a:p>
            <a:pPr algn="ctr"/>
            <a:r>
              <a:rPr lang="it-IT" b="1" dirty="0" err="1"/>
              <a:t>Understanding</a:t>
            </a:r>
            <a:r>
              <a:rPr lang="it-IT" b="1" dirty="0"/>
              <a:t> and </a:t>
            </a:r>
            <a:r>
              <a:rPr lang="it-IT" b="1" dirty="0" err="1"/>
              <a:t>critical</a:t>
            </a:r>
            <a:r>
              <a:rPr lang="it-IT" b="1" dirty="0"/>
              <a:t> Media </a:t>
            </a:r>
            <a:r>
              <a:rPr lang="it-IT" b="1" dirty="0" err="1"/>
              <a:t>Literacy</a:t>
            </a:r>
            <a:endParaRPr lang="it-IT" b="1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DB7342F-F950-4F91-A0C1-415AF272A18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415591" y="1659405"/>
            <a:ext cx="4395787" cy="720725"/>
          </a:xfrm>
        </p:spPr>
        <p:txBody>
          <a:bodyPr/>
          <a:lstStyle/>
          <a:p>
            <a:pPr algn="ctr"/>
            <a:r>
              <a:rPr lang="it-IT" b="1" dirty="0"/>
              <a:t>The 4S – Study, Share, Support, </a:t>
            </a:r>
            <a:r>
              <a:rPr lang="it-IT" b="1" dirty="0" err="1"/>
              <a:t>Succeed</a:t>
            </a:r>
            <a:endParaRPr lang="it-IT" b="1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799CD9C-30A0-44EA-ADE1-9F740417482E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346534" y="2607002"/>
            <a:ext cx="4533900" cy="3741738"/>
          </a:xfrm>
        </p:spPr>
        <p:txBody>
          <a:bodyPr>
            <a:normAutofit fontScale="55000" lnSpcReduction="20000"/>
          </a:bodyPr>
          <a:lstStyle/>
          <a:p>
            <a:r>
              <a:rPr lang="it-IT" sz="3200" dirty="0"/>
              <a:t>Mobilità in Italia di 21 insegnanti e 20 ragazzi stranieri, questi ultimi tutti ospiti nelle famiglie dei nostri studenti – Novembre 2018 </a:t>
            </a:r>
          </a:p>
          <a:p>
            <a:r>
              <a:rPr lang="it-IT" sz="3200" dirty="0"/>
              <a:t>Mobilità in Romania (</a:t>
            </a:r>
            <a:r>
              <a:rPr lang="it-IT" sz="3200" dirty="0" err="1"/>
              <a:t>Gaesti</a:t>
            </a:r>
            <a:r>
              <a:rPr lang="it-IT" sz="3200" dirty="0"/>
              <a:t>) con 6 studenti – Marzo 2019</a:t>
            </a:r>
          </a:p>
          <a:p>
            <a:r>
              <a:rPr lang="it-IT" sz="3200" dirty="0"/>
              <a:t>Mobilità in Bulgaria (</a:t>
            </a:r>
            <a:r>
              <a:rPr lang="it-IT" sz="3200" dirty="0" err="1"/>
              <a:t>Berkovitsa</a:t>
            </a:r>
            <a:r>
              <a:rPr lang="it-IT" sz="3200" dirty="0"/>
              <a:t>) con 6 studenti – Giugno 2019</a:t>
            </a:r>
          </a:p>
          <a:p>
            <a:r>
              <a:rPr lang="it-IT" sz="3200" dirty="0" err="1"/>
              <a:t>Final</a:t>
            </a:r>
            <a:r>
              <a:rPr lang="it-IT" sz="3200" dirty="0"/>
              <a:t> output: brochures sui diritti e doveri dei cittadini, presentazioni multimediali sui miglioramenti </a:t>
            </a:r>
            <a:r>
              <a:rPr lang="it-IT" sz="3200"/>
              <a:t>da attuare </a:t>
            </a:r>
            <a:r>
              <a:rPr lang="it-IT" sz="3200" dirty="0"/>
              <a:t>nel nostro territorio, sul volontariato e sul ruolo delle aziende locali</a:t>
            </a:r>
          </a:p>
        </p:txBody>
      </p:sp>
    </p:spTree>
    <p:extLst>
      <p:ext uri="{BB962C8B-B14F-4D97-AF65-F5344CB8AC3E}">
        <p14:creationId xmlns:p14="http://schemas.microsoft.com/office/powerpoint/2010/main" val="1827474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530DCFF-08F5-434A-A0D5-F3E89407A6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4011A3A-9884-40BF-94F6-0625A0ADD3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D6573690-978D-48A4-8645-0E01F8211B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4B84446-184D-45CE-9532-48179EAE58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9229660-8639-44E7-B486-7436516E6B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58084FA-40DB-44FC-94DA-93AA71CD69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2F932AD-5197-47FC-AE5B-4DD505FB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7571" y="1447800"/>
            <a:ext cx="2766727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dirty="0"/>
              <a:t>Understanding and Critical Media Literacy  Italy 2018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5FA8877-1498-47B6-BFD7-E13594ACA5F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2" r="16022"/>
          <a:stretch/>
        </p:blipFill>
        <p:spPr>
          <a:xfrm>
            <a:off x="-2" y="10"/>
            <a:ext cx="4071625" cy="3428758"/>
          </a:xfrm>
          <a:prstGeom prst="rect">
            <a:avLst/>
          </a:prstGeom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D87F3F6-A03E-4EB0-A88E-9DF09C3F55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6" r="8951"/>
          <a:stretch/>
        </p:blipFill>
        <p:spPr>
          <a:xfrm>
            <a:off x="4075284" y="-234"/>
            <a:ext cx="4047665" cy="342877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5675735-568E-420A-A1A9-8930906D03E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r="21700"/>
          <a:stretch/>
        </p:blipFill>
        <p:spPr>
          <a:xfrm>
            <a:off x="7372" y="3428768"/>
            <a:ext cx="4061247" cy="342877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858D16E-7167-4648-B8B3-CDE6D019A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4330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7DC42A90-C520-493D-BBF1-6B4437A2559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6" r="26267"/>
          <a:stretch/>
        </p:blipFill>
        <p:spPr>
          <a:xfrm>
            <a:off x="4068621" y="3428768"/>
            <a:ext cx="4051579" cy="342877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D1E6DAF-2CD5-417E-BC10-3836401ACA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429000"/>
            <a:ext cx="8120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8302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D53FF1-137F-4B16-8360-1D82DC320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09601"/>
            <a:ext cx="3325731" cy="16759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300" dirty="0"/>
              <a:t>Understanding and Critical Media Literacy  - Repubblica Ceca 2019</a:t>
            </a:r>
            <a:endParaRPr lang="it-IT" sz="2300" dirty="0"/>
          </a:p>
        </p:txBody>
      </p:sp>
      <p:pic>
        <p:nvPicPr>
          <p:cNvPr id="22" name="Segnaposto contenuto 12">
            <a:extLst>
              <a:ext uri="{FF2B5EF4-FFF2-40B4-BE49-F238E27FC236}">
                <a16:creationId xmlns:a16="http://schemas.microsoft.com/office/drawing/2014/main" id="{3D282DD5-F4F5-4805-8E5B-2A0FDA3788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7" b="-2"/>
          <a:stretch/>
        </p:blipFill>
        <p:spPr>
          <a:xfrm rot="5400000">
            <a:off x="3498764" y="1724248"/>
            <a:ext cx="5638797" cy="34090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14" name="Segnaposto contenuto 4">
            <a:extLst>
              <a:ext uri="{FF2B5EF4-FFF2-40B4-BE49-F238E27FC236}">
                <a16:creationId xmlns:a16="http://schemas.microsoft.com/office/drawing/2014/main" id="{A41CA58E-6660-49B8-B00B-97BF91E41B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" r="-2" b="-2"/>
          <a:stretch/>
        </p:blipFill>
        <p:spPr>
          <a:xfrm>
            <a:off x="8135262" y="609602"/>
            <a:ext cx="3409037" cy="27660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F8EDF29-1535-4A6E-807D-812733F33E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Segnaposto contenuto 16">
            <a:extLst>
              <a:ext uri="{FF2B5EF4-FFF2-40B4-BE49-F238E27FC236}">
                <a16:creationId xmlns:a16="http://schemas.microsoft.com/office/drawing/2014/main" id="{B8C1B586-F6BE-40EB-B129-3139531F87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9660" y="2323612"/>
            <a:ext cx="3763963" cy="4085616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BDB17EA-BD71-4847-8F56-9B9C9253B4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" r="6547" b="-2"/>
          <a:stretch/>
        </p:blipFill>
        <p:spPr>
          <a:xfrm>
            <a:off x="8135262" y="3482340"/>
            <a:ext cx="3409037" cy="27660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2747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530DCFF-08F5-434A-A0D5-F3E89407A6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4011A3A-9884-40BF-94F6-0625A0ADD3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D6573690-978D-48A4-8645-0E01F8211B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4B84446-184D-45CE-9532-48179EAE58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9229660-8639-44E7-B486-7436516E6B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58084FA-40DB-44FC-94DA-93AA71CD69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CAFCC7C-7FAC-4AC5-81BC-2453E4482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7571" y="1447800"/>
            <a:ext cx="2766727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The 4S Italy 2018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74E865C-787A-44BA-8F73-AB27D1448C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37" b="-2"/>
          <a:stretch/>
        </p:blipFill>
        <p:spPr>
          <a:xfrm>
            <a:off x="-2" y="10"/>
            <a:ext cx="4071625" cy="342875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9A4548E-3F3A-4DD1-BCFD-84D0F80DB41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7" r="15860"/>
          <a:stretch/>
        </p:blipFill>
        <p:spPr>
          <a:xfrm>
            <a:off x="4075284" y="-234"/>
            <a:ext cx="4047665" cy="342877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A7708E0-F9D0-4B92-BBB3-DC0CFE0B412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64" b="-2"/>
          <a:stretch/>
        </p:blipFill>
        <p:spPr>
          <a:xfrm>
            <a:off x="7372" y="3428768"/>
            <a:ext cx="4061247" cy="342877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858D16E-7167-4648-B8B3-CDE6D019A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4330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192DA38-72CF-4535-B971-4E912FFB31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7" r="-2" b="-2"/>
          <a:stretch/>
        </p:blipFill>
        <p:spPr>
          <a:xfrm>
            <a:off x="4068621" y="3428768"/>
            <a:ext cx="4051579" cy="342877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D1E6DAF-2CD5-417E-BC10-3836401ACA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429000"/>
            <a:ext cx="8120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615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1530DCFF-08F5-434A-A0D5-F3E89407A6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4011A3A-9884-40BF-94F6-0625A0ADD3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D6573690-978D-48A4-8645-0E01F8211B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4B84446-184D-45CE-9532-48179EAE58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9229660-8639-44E7-B486-7436516E6B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858084FA-40DB-44FC-94DA-93AA71CD69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5744560-DCB0-4060-AD42-8F3B176F1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261" y="1447800"/>
            <a:ext cx="2779325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The 4S – Romania 2019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E6CECE2-06D5-4B33-B3BA-44907019F1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1" r="7222"/>
          <a:stretch/>
        </p:blipFill>
        <p:spPr>
          <a:xfrm>
            <a:off x="4078288" y="-2"/>
            <a:ext cx="4051579" cy="342877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422B341-7185-41EB-8CEA-78C9D34FC90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4" r="14845"/>
          <a:stretch/>
        </p:blipFill>
        <p:spPr>
          <a:xfrm>
            <a:off x="8129867" y="10"/>
            <a:ext cx="4062133" cy="3428758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518F4153-5030-4BBD-B9C8-0E192DDC6B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86061FB8-7738-4281-B554-235757704F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7" r="28" b="-2"/>
          <a:stretch/>
        </p:blipFill>
        <p:spPr>
          <a:xfrm>
            <a:off x="4078288" y="3428768"/>
            <a:ext cx="4051579" cy="3428770"/>
          </a:xfrm>
          <a:prstGeom prst="rect">
            <a:avLst/>
          </a:prstGeom>
        </p:spPr>
      </p:pic>
      <p:pic>
        <p:nvPicPr>
          <p:cNvPr id="16" name="Segnaposto contenuto 4">
            <a:extLst>
              <a:ext uri="{FF2B5EF4-FFF2-40B4-BE49-F238E27FC236}">
                <a16:creationId xmlns:a16="http://schemas.microsoft.com/office/drawing/2014/main" id="{68C970B0-0C81-40BA-A50F-6DE8E4A6B59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6" r="-2" b="-2"/>
          <a:stretch/>
        </p:blipFill>
        <p:spPr>
          <a:xfrm>
            <a:off x="8130753" y="3428768"/>
            <a:ext cx="4061247" cy="342877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2264661-8F08-453E-B5AF-0BF3BB9B03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8664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C18AF5E-4168-487D-808E-EA097E547F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74334" y="3429000"/>
            <a:ext cx="8120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901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530DCFF-08F5-434A-A0D5-F3E89407A6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4011A3A-9884-40BF-94F6-0625A0ADD3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D6573690-978D-48A4-8645-0E01F8211B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4B84446-184D-45CE-9532-48179EAE58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9229660-8639-44E7-B486-7436516E6B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58084FA-40DB-44FC-94DA-93AA71CD69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8F57F85-32B5-4F0F-B96D-A7FA38D50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7571" y="1447800"/>
            <a:ext cx="2766727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The 4S – Bulgaria 2019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E114F75-56C0-4FD4-9FAC-F1AB8D39DA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" r="10073" b="-2"/>
          <a:stretch/>
        </p:blipFill>
        <p:spPr>
          <a:xfrm>
            <a:off x="-2" y="10"/>
            <a:ext cx="4071625" cy="342875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6EFC66F-6951-4C4E-95A7-FB88776D6CE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0" r="-2" b="-2"/>
          <a:stretch/>
        </p:blipFill>
        <p:spPr>
          <a:xfrm>
            <a:off x="4075284" y="-234"/>
            <a:ext cx="4047665" cy="342877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0EF5568-DE4A-40FC-A46E-4406E23BCEC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7" r="3246" b="-2"/>
          <a:stretch/>
        </p:blipFill>
        <p:spPr>
          <a:xfrm>
            <a:off x="7372" y="3428768"/>
            <a:ext cx="4061247" cy="342877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858D16E-7167-4648-B8B3-CDE6D019A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4330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2DF5837-5112-4A78-ACA7-8C5EBA4F3D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6" r="289" b="-2"/>
          <a:stretch/>
        </p:blipFill>
        <p:spPr>
          <a:xfrm>
            <a:off x="4068621" y="3428768"/>
            <a:ext cx="4051579" cy="342877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D1E6DAF-2CD5-417E-BC10-3836401ACA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429000"/>
            <a:ext cx="8120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4556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e">
  <a:themeElements>
    <a:clrScheme name="Ione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e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e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252</Words>
  <Application>Microsoft Office PowerPoint</Application>
  <PresentationFormat>Widescreen</PresentationFormat>
  <Paragraphs>26</Paragraphs>
  <Slides>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Wingdings 3</vt:lpstr>
      <vt:lpstr>Ione</vt:lpstr>
      <vt:lpstr>Progetti Erasmus Plus 2018-2019 IIS Mandela</vt:lpstr>
      <vt:lpstr>Presentazione standard di PowerPoint</vt:lpstr>
      <vt:lpstr>Progetti Erasmus Plus IIS Mandela</vt:lpstr>
      <vt:lpstr>Understanding and Critical Media Literacy  Italy 2018</vt:lpstr>
      <vt:lpstr>Understanding and Critical Media Literacy  - Repubblica Ceca 2019</vt:lpstr>
      <vt:lpstr>The 4S Italy 2018</vt:lpstr>
      <vt:lpstr>The 4S – Romania 2019</vt:lpstr>
      <vt:lpstr>The 4S – Bulgaria 2019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Progetti Erasmus Plus 2018-2019 IIS Mandela</dc:title>
  <dc:creator>Sara Ferrari</dc:creator>
  <cp:lastModifiedBy>HP</cp:lastModifiedBy>
  <cp:revision>11</cp:revision>
  <dcterms:created xsi:type="dcterms:W3CDTF">2019-06-11T15:51:18Z</dcterms:created>
  <dcterms:modified xsi:type="dcterms:W3CDTF">2019-10-24T08:02:53Z</dcterms:modified>
</cp:coreProperties>
</file>