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79" r:id="rId3"/>
    <p:sldId id="280" r:id="rId4"/>
    <p:sldId id="281" r:id="rId5"/>
    <p:sldId id="285" r:id="rId6"/>
    <p:sldId id="284" r:id="rId7"/>
    <p:sldId id="286" r:id="rId8"/>
    <p:sldId id="287" r:id="rId9"/>
    <p:sldId id="28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43" autoAdjust="0"/>
    <p:restoredTop sz="94709" autoAdjust="0"/>
  </p:normalViewPr>
  <p:slideViewPr>
    <p:cSldViewPr>
      <p:cViewPr varScale="1">
        <p:scale>
          <a:sx n="81" d="100"/>
          <a:sy n="81" d="100"/>
        </p:scale>
        <p:origin x="13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D788E-AA6F-4453-ACF7-78D7E7268DC2}" type="datetimeFigureOut">
              <a:rPr lang="it-IT" smtClean="0"/>
              <a:pPr/>
              <a:t>14/10/2019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491B0-0D2B-4969-B563-B3FEE349406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8209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491B0-0D2B-4969-B563-B3FEE3494064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9574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491B0-0D2B-4969-B563-B3FEE3494064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491B0-0D2B-4969-B563-B3FEE3494064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491B0-0D2B-4969-B563-B3FEE3494064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Ecco alcune immagini dell’ultima mobilità studenti qui</a:t>
            </a:r>
            <a:r>
              <a:rPr lang="it-IT" baseline="0" dirty="0"/>
              <a:t> in Italia, dal 4 al </a:t>
            </a:r>
            <a:r>
              <a:rPr lang="it-IT" baseline="0"/>
              <a:t>9 novembre. 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491B0-0D2B-4969-B563-B3FEE3494064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BCA3-AB2B-4C74-ADEC-27477760C0B5}" type="datetimeFigureOut">
              <a:rPr lang="it-IT" smtClean="0"/>
              <a:pPr/>
              <a:t>14/10/2019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0A7F-1855-4E9F-BC2F-CD02AD43022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190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BCA3-AB2B-4C74-ADEC-27477760C0B5}" type="datetimeFigureOut">
              <a:rPr lang="it-IT" smtClean="0"/>
              <a:pPr/>
              <a:t>14/10/2019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0A7F-1855-4E9F-BC2F-CD02AD43022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45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BCA3-AB2B-4C74-ADEC-27477760C0B5}" type="datetimeFigureOut">
              <a:rPr lang="it-IT" smtClean="0"/>
              <a:pPr/>
              <a:t>14/10/2019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0A7F-1855-4E9F-BC2F-CD02AD43022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9050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BCA3-AB2B-4C74-ADEC-27477760C0B5}" type="datetimeFigureOut">
              <a:rPr lang="it-IT" smtClean="0"/>
              <a:pPr/>
              <a:t>14/10/2019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0A7F-1855-4E9F-BC2F-CD02AD43022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3519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BCA3-AB2B-4C74-ADEC-27477760C0B5}" type="datetimeFigureOut">
              <a:rPr lang="it-IT" smtClean="0"/>
              <a:pPr/>
              <a:t>14/10/2019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0A7F-1855-4E9F-BC2F-CD02AD43022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4736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BCA3-AB2B-4C74-ADEC-27477760C0B5}" type="datetimeFigureOut">
              <a:rPr lang="it-IT" smtClean="0"/>
              <a:pPr/>
              <a:t>14/10/2019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0A7F-1855-4E9F-BC2F-CD02AD43022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2233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BCA3-AB2B-4C74-ADEC-27477760C0B5}" type="datetimeFigureOut">
              <a:rPr lang="it-IT" smtClean="0"/>
              <a:pPr/>
              <a:t>14/10/2019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0A7F-1855-4E9F-BC2F-CD02AD43022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8964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BCA3-AB2B-4C74-ADEC-27477760C0B5}" type="datetimeFigureOut">
              <a:rPr lang="it-IT" smtClean="0"/>
              <a:pPr/>
              <a:t>14/10/2019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0A7F-1855-4E9F-BC2F-CD02AD43022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154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BCA3-AB2B-4C74-ADEC-27477760C0B5}" type="datetimeFigureOut">
              <a:rPr lang="it-IT" smtClean="0"/>
              <a:pPr/>
              <a:t>14/10/2019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0A7F-1855-4E9F-BC2F-CD02AD43022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697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BCA3-AB2B-4C74-ADEC-27477760C0B5}" type="datetimeFigureOut">
              <a:rPr lang="it-IT" smtClean="0"/>
              <a:pPr/>
              <a:t>14/10/2019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0A7F-1855-4E9F-BC2F-CD02AD43022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2661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BCA3-AB2B-4C74-ADEC-27477760C0B5}" type="datetimeFigureOut">
              <a:rPr lang="it-IT" smtClean="0"/>
              <a:pPr/>
              <a:t>14/10/2019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0A7F-1855-4E9F-BC2F-CD02AD43022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496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BCA3-AB2B-4C74-ADEC-27477760C0B5}" type="datetimeFigureOut">
              <a:rPr lang="it-IT" smtClean="0"/>
              <a:pPr/>
              <a:t>14/10/2019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0A7F-1855-4E9F-BC2F-CD02AD43022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8035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BCA3-AB2B-4C74-ADEC-27477760C0B5}" type="datetimeFigureOut">
              <a:rPr lang="it-IT" smtClean="0"/>
              <a:pPr/>
              <a:t>14/10/2019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0A7F-1855-4E9F-BC2F-CD02AD43022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0977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BCA3-AB2B-4C74-ADEC-27477760C0B5}" type="datetimeFigureOut">
              <a:rPr lang="it-IT" smtClean="0"/>
              <a:pPr/>
              <a:t>14/10/2019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0A7F-1855-4E9F-BC2F-CD02AD43022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054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BCA3-AB2B-4C74-ADEC-27477760C0B5}" type="datetimeFigureOut">
              <a:rPr lang="it-IT" smtClean="0"/>
              <a:pPr/>
              <a:t>14/10/2019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0A7F-1855-4E9F-BC2F-CD02AD43022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8876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BCA3-AB2B-4C74-ADEC-27477760C0B5}" type="datetimeFigureOut">
              <a:rPr lang="it-IT" smtClean="0"/>
              <a:pPr/>
              <a:t>14/10/2019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0A7F-1855-4E9F-BC2F-CD02AD43022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9008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BCA3-AB2B-4C74-ADEC-27477760C0B5}" type="datetimeFigureOut">
              <a:rPr lang="it-IT" smtClean="0"/>
              <a:pPr/>
              <a:t>14/10/2019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0A7F-1855-4E9F-BC2F-CD02AD43022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3074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218BCA3-AB2B-4C74-ADEC-27477760C0B5}" type="datetimeFigureOut">
              <a:rPr lang="it-IT" smtClean="0"/>
              <a:pPr/>
              <a:t>14/10/2019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20A7F-1855-4E9F-BC2F-CD02AD43022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95690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9173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250402"/>
            <a:ext cx="6400800" cy="931139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1026" name="Picture 2" descr="C:\Users\Enrica.NB-ENRICA\Desktop\Logo-IIS-Mandela_CHIARO-300x1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104956" cy="293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 descr="Logo Erasmus +.jpg">
            <a:extLst>
              <a:ext uri="{FF2B5EF4-FFF2-40B4-BE49-F238E27FC236}">
                <a16:creationId xmlns:a16="http://schemas.microsoft.com/office/drawing/2014/main" id="{BB877D1B-0CFA-455E-BE1A-58E4F6DA1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3839915"/>
            <a:ext cx="8001000" cy="210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16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8618" y="286317"/>
            <a:ext cx="6554867" cy="1524000"/>
          </a:xfrm>
        </p:spPr>
        <p:txBody>
          <a:bodyPr/>
          <a:lstStyle/>
          <a:p>
            <a:r>
              <a:rPr lang="it-IT" dirty="0"/>
              <a:t>Erasmus Plus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FE92A26-4C5C-4520-902F-30E0CE4A6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100" y="1810317"/>
            <a:ext cx="8229600" cy="4128056"/>
          </a:xfrm>
        </p:spPr>
        <p:txBody>
          <a:bodyPr/>
          <a:lstStyle/>
          <a:p>
            <a:pPr algn="just"/>
            <a:r>
              <a:rPr lang="it-IT" dirty="0"/>
              <a:t>I progetti Erasmus Plus sono presenti nella nostra scuola dal 2012.</a:t>
            </a:r>
          </a:p>
          <a:p>
            <a:pPr algn="just"/>
            <a:r>
              <a:rPr lang="it-IT" dirty="0"/>
              <a:t>Essi sono finanziati dall’</a:t>
            </a:r>
            <a:r>
              <a:rPr lang="it-IT" b="1" dirty="0"/>
              <a:t>Unione Europea </a:t>
            </a:r>
            <a:r>
              <a:rPr lang="it-IT" dirty="0"/>
              <a:t>e permettono ai nostri studenti di trascorrere un periodo di formazione di circa una settimana in un paese estero aderente al progetto.</a:t>
            </a:r>
          </a:p>
        </p:txBody>
      </p:sp>
      <p:pic>
        <p:nvPicPr>
          <p:cNvPr id="5" name="Immagine 4" descr="Assessore.jpg">
            <a:extLst>
              <a:ext uri="{FF2B5EF4-FFF2-40B4-BE49-F238E27FC236}">
                <a16:creationId xmlns:a16="http://schemas.microsoft.com/office/drawing/2014/main" id="{F90FA0FA-9F9F-4DD2-97C1-D261145C3A5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4190252"/>
            <a:ext cx="4271705" cy="2379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554867" cy="1524000"/>
          </a:xfrm>
        </p:spPr>
        <p:txBody>
          <a:bodyPr/>
          <a:lstStyle/>
          <a:p>
            <a:r>
              <a:rPr lang="it-IT" dirty="0"/>
              <a:t>Erasmus Plus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3400" y="692696"/>
            <a:ext cx="8143056" cy="5544616"/>
          </a:xfrm>
        </p:spPr>
        <p:txBody>
          <a:bodyPr/>
          <a:lstStyle/>
          <a:p>
            <a:endParaRPr lang="it-IT" dirty="0"/>
          </a:p>
          <a:p>
            <a:pPr algn="just"/>
            <a:r>
              <a:rPr lang="it-IT" dirty="0"/>
              <a:t>I progetti vertono su tematiche ben precise, ad esempio:</a:t>
            </a:r>
          </a:p>
          <a:p>
            <a:pPr marL="0" indent="0" algn="just">
              <a:buNone/>
            </a:pPr>
            <a:r>
              <a:rPr lang="it-IT" dirty="0"/>
              <a:t>•le buone pratiche scolastiche;</a:t>
            </a:r>
          </a:p>
          <a:p>
            <a:pPr marL="0" indent="0" algn="just">
              <a:buNone/>
            </a:pPr>
            <a:r>
              <a:rPr lang="it-IT" dirty="0"/>
              <a:t>•le nuove tecnologie;</a:t>
            </a:r>
          </a:p>
          <a:p>
            <a:pPr marL="0" indent="0" algn="just">
              <a:buNone/>
            </a:pPr>
            <a:r>
              <a:rPr lang="it-IT" dirty="0"/>
              <a:t>•lo sviluppo del pensiero critico;</a:t>
            </a:r>
          </a:p>
          <a:p>
            <a:pPr marL="0" indent="0" algn="just">
              <a:buNone/>
            </a:pPr>
            <a:r>
              <a:rPr lang="it-IT" dirty="0"/>
              <a:t>•approfondimenti didattici su varie materie di studio.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E7689F8-4A34-4849-BFA0-67EACA9F93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201" r="2750"/>
          <a:stretch/>
        </p:blipFill>
        <p:spPr>
          <a:xfrm>
            <a:off x="395536" y="4221088"/>
            <a:ext cx="4464496" cy="249974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D7541EF6-C807-44E3-B4BF-10769A74C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566" y="332656"/>
            <a:ext cx="6554867" cy="1296144"/>
          </a:xfrm>
        </p:spPr>
        <p:txBody>
          <a:bodyPr/>
          <a:lstStyle/>
          <a:p>
            <a:r>
              <a:rPr lang="it-IT" dirty="0"/>
              <a:t>Erasmus Plus</a:t>
            </a:r>
            <a:br>
              <a:rPr lang="it-IT" dirty="0"/>
            </a:br>
            <a:endParaRPr lang="it-IT" dirty="0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D6FC7726-18EA-43B9-B611-EEF0FD4E7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748" y="1238672"/>
            <a:ext cx="8215064" cy="547260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it-IT" dirty="0"/>
              <a:t>Oltre ad approfondire le tematiche previste, i progetti Erasmus Plus rappresentano una preziosa opportunità di crescita professionale e personale per gli studenti, che imparano a confrontarsi con culture differenti, migliorano le proprie capacità linguistiche (specialmente in Lingua Inglese), informatiche e acquisiscono competenze indispensabili per soggiornare e viaggiare fuori dall’Italia.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F0D4B9FD-8788-47AD-AEFF-6270B8C23CCC}"/>
              </a:ext>
            </a:extLst>
          </p:cNvPr>
          <p:cNvSpPr txBox="1">
            <a:spLocks/>
          </p:cNvSpPr>
          <p:nvPr/>
        </p:nvSpPr>
        <p:spPr>
          <a:xfrm>
            <a:off x="1043608" y="476672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it-IT" dirty="0"/>
          </a:p>
        </p:txBody>
      </p:sp>
      <p:pic>
        <p:nvPicPr>
          <p:cNvPr id="13" name="Immagine 12" descr="29134089_2064240090260356_1086101472862535680_n.jpg">
            <a:extLst>
              <a:ext uri="{FF2B5EF4-FFF2-40B4-BE49-F238E27FC236}">
                <a16:creationId xmlns:a16="http://schemas.microsoft.com/office/drawing/2014/main" id="{748422D3-A361-48C2-BB88-156C9B2B4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4551040"/>
            <a:ext cx="3786196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EADE4D-9BED-462A-B1E7-BAB42E4C5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332656"/>
            <a:ext cx="6554867" cy="1524000"/>
          </a:xfrm>
        </p:spPr>
        <p:txBody>
          <a:bodyPr/>
          <a:lstStyle/>
          <a:p>
            <a:r>
              <a:rPr lang="it-IT" dirty="0"/>
              <a:t>Erasmus plus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5C2D80-BB39-483C-860B-D3A711A66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679" y="1340768"/>
            <a:ext cx="7346955" cy="3767670"/>
          </a:xfrm>
        </p:spPr>
        <p:txBody>
          <a:bodyPr/>
          <a:lstStyle/>
          <a:p>
            <a:r>
              <a:rPr lang="it-IT" dirty="0"/>
              <a:t>Alcuni dei vantaggi di tali esperienze all’estero…</a:t>
            </a:r>
          </a:p>
          <a:p>
            <a:pPr marL="0" indent="0">
              <a:buNone/>
            </a:pPr>
            <a:r>
              <a:rPr lang="it-IT" dirty="0"/>
              <a:t>•Il viaggio è totalmente a carico del progetto;</a:t>
            </a:r>
          </a:p>
          <a:p>
            <a:pPr marL="0" indent="0">
              <a:buNone/>
            </a:pPr>
            <a:r>
              <a:rPr lang="it-IT" dirty="0"/>
              <a:t>•Il vitto e l’alloggio sono generalmente previsti presso le famiglie ospitanti del luogo;</a:t>
            </a:r>
          </a:p>
          <a:p>
            <a:pPr marL="0" indent="0">
              <a:buNone/>
            </a:pPr>
            <a:r>
              <a:rPr lang="it-IT" dirty="0"/>
              <a:t>•Oltre ad attività didattiche a scuola, sono presenti uscite sul territorio, visite guidate, monumenti, musei, etc.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0A01958-C572-498D-9759-BFF3D7D08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79" y="4138694"/>
            <a:ext cx="3976668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35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6554867" cy="1524000"/>
          </a:xfrm>
        </p:spPr>
        <p:txBody>
          <a:bodyPr/>
          <a:lstStyle/>
          <a:p>
            <a:r>
              <a:rPr lang="it-IT" dirty="0"/>
              <a:t>Erasmus plus</a:t>
            </a:r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AB794AD4-CBB5-4EA2-AF7B-0342B5B7C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628800"/>
            <a:ext cx="8136904" cy="4048531"/>
          </a:xfrm>
        </p:spPr>
        <p:txBody>
          <a:bodyPr/>
          <a:lstStyle/>
          <a:p>
            <a:r>
              <a:rPr lang="it-IT" dirty="0"/>
              <a:t>Per il </a:t>
            </a:r>
            <a:r>
              <a:rPr lang="it-IT" b="1" dirty="0"/>
              <a:t>biennio 2019-2021</a:t>
            </a:r>
            <a:r>
              <a:rPr lang="it-IT" dirty="0"/>
              <a:t> sono stati approvati due progetti Erasmus Plus:</a:t>
            </a:r>
          </a:p>
          <a:p>
            <a:r>
              <a:rPr lang="it-IT" dirty="0"/>
              <a:t>«</a:t>
            </a:r>
            <a:r>
              <a:rPr lang="it-IT" b="1" dirty="0" err="1"/>
              <a:t>Where</a:t>
            </a:r>
            <a:r>
              <a:rPr lang="it-IT" b="1" dirty="0"/>
              <a:t> do </a:t>
            </a:r>
            <a:r>
              <a:rPr lang="it-IT" b="1" dirty="0" err="1"/>
              <a:t>we</a:t>
            </a:r>
            <a:r>
              <a:rPr lang="it-IT" b="1" dirty="0"/>
              <a:t> come from? Migration </a:t>
            </a:r>
            <a:r>
              <a:rPr lang="it-IT" b="1" dirty="0" err="1"/>
              <a:t>Experiences</a:t>
            </a:r>
            <a:r>
              <a:rPr lang="it-IT" b="1" dirty="0"/>
              <a:t> in Europe</a:t>
            </a:r>
            <a:r>
              <a:rPr lang="it-IT" dirty="0"/>
              <a:t>», </a:t>
            </a:r>
            <a:r>
              <a:rPr lang="it-IT" dirty="0" err="1"/>
              <a:t>partnenariato</a:t>
            </a:r>
            <a:r>
              <a:rPr lang="it-IT" dirty="0"/>
              <a:t> con la Germania.</a:t>
            </a:r>
          </a:p>
          <a:p>
            <a:r>
              <a:rPr lang="it-IT" dirty="0"/>
              <a:t>«</a:t>
            </a:r>
            <a:r>
              <a:rPr lang="it-IT" b="1" dirty="0"/>
              <a:t>Science </a:t>
            </a:r>
            <a:r>
              <a:rPr lang="it-IT" b="1" dirty="0" err="1"/>
              <a:t>is</a:t>
            </a:r>
            <a:r>
              <a:rPr lang="it-IT" b="1" dirty="0"/>
              <a:t> </a:t>
            </a:r>
            <a:r>
              <a:rPr lang="it-IT" b="1" dirty="0" err="1"/>
              <a:t>All</a:t>
            </a:r>
            <a:r>
              <a:rPr lang="it-IT" b="1" dirty="0"/>
              <a:t> </a:t>
            </a:r>
            <a:r>
              <a:rPr lang="it-IT" b="1" dirty="0" err="1"/>
              <a:t>Around</a:t>
            </a:r>
            <a:r>
              <a:rPr lang="it-IT" dirty="0"/>
              <a:t>», partenariato con Spagna, Portogallo, Belgio e Lettonia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4F1CD20-9C0B-402B-8560-7C1AABB0EC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021217"/>
            <a:ext cx="1800200" cy="131222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F3D5A3F0-2E25-4208-AE66-00B7FA3AC0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487" y="5029534"/>
            <a:ext cx="1921497" cy="1312227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EA231632-E404-481A-B7D3-DB639D30E4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8" y="5021217"/>
            <a:ext cx="1921497" cy="139065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31CB93C5-9127-483D-8115-1B4BECF09C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549" y="5021217"/>
            <a:ext cx="1860228" cy="1432119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C56E1807-1794-482D-9109-E535D44415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214" y="188640"/>
            <a:ext cx="2042170" cy="11971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138BF4-F110-46B6-B43D-48170274E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332656"/>
            <a:ext cx="6554867" cy="1524000"/>
          </a:xfrm>
        </p:spPr>
        <p:txBody>
          <a:bodyPr/>
          <a:lstStyle/>
          <a:p>
            <a:r>
              <a:rPr lang="it-IT" dirty="0"/>
              <a:t>Erasmus plus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A6E035-7EC4-428C-A048-7FE6C229A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842050"/>
            <a:ext cx="7848872" cy="4035221"/>
          </a:xfrm>
        </p:spPr>
        <p:txBody>
          <a:bodyPr/>
          <a:lstStyle/>
          <a:p>
            <a:r>
              <a:rPr lang="it-IT" b="1" dirty="0"/>
              <a:t>Come partecipare?</a:t>
            </a:r>
          </a:p>
          <a:p>
            <a:r>
              <a:rPr lang="it-IT" dirty="0"/>
              <a:t>Per poter partecipare alle mobilità dei progetti Erasmus ogni studente interessato dovrà far pervenire alla propria insegnante di inglese o al coordinatore di classe il proprio nominativo e lettera motivazionale, il cui modello sarà fornito tramite circolare. </a:t>
            </a:r>
          </a:p>
          <a:p>
            <a:r>
              <a:rPr lang="it-IT" dirty="0"/>
              <a:t>I criteri sono stabiliti dal Consiglio di Istituto.</a:t>
            </a:r>
          </a:p>
          <a:p>
            <a:r>
              <a:rPr lang="it-IT" dirty="0"/>
              <a:t>Requisito preferenziale è la </a:t>
            </a:r>
            <a:r>
              <a:rPr lang="it-IT" b="1" dirty="0"/>
              <a:t>disponibilità ad ospitare </a:t>
            </a:r>
            <a:r>
              <a:rPr lang="it-IT" dirty="0"/>
              <a:t>gli studenti partner durante le mobilità in Italia</a:t>
            </a:r>
          </a:p>
        </p:txBody>
      </p:sp>
    </p:spTree>
    <p:extLst>
      <p:ext uri="{BB962C8B-B14F-4D97-AF65-F5344CB8AC3E}">
        <p14:creationId xmlns:p14="http://schemas.microsoft.com/office/powerpoint/2010/main" val="2928866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17881B-C2A1-4D4C-A008-FCCB98DC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533400"/>
            <a:ext cx="6554867" cy="1524000"/>
          </a:xfrm>
        </p:spPr>
        <p:txBody>
          <a:bodyPr/>
          <a:lstStyle/>
          <a:p>
            <a:r>
              <a:rPr lang="it-IT" dirty="0"/>
              <a:t>Erasmus plus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A385C9-E998-489D-BE38-9B1A7C8D6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488" y="1700808"/>
            <a:ext cx="7855024" cy="5616624"/>
          </a:xfrm>
        </p:spPr>
        <p:txBody>
          <a:bodyPr/>
          <a:lstStyle/>
          <a:p>
            <a:r>
              <a:rPr lang="it-IT" dirty="0"/>
              <a:t>I progetti Erasmus Plus ai quali l’IIS Mandela ha partecipato in questi anni sono:</a:t>
            </a:r>
          </a:p>
          <a:p>
            <a:r>
              <a:rPr lang="it-IT" dirty="0"/>
              <a:t>2015-2017: «</a:t>
            </a:r>
            <a:r>
              <a:rPr lang="it-IT" b="1" dirty="0"/>
              <a:t>3I: Identity, </a:t>
            </a:r>
            <a:r>
              <a:rPr lang="it-IT" b="1" dirty="0" err="1"/>
              <a:t>Interreligion</a:t>
            </a:r>
            <a:r>
              <a:rPr lang="it-IT" b="1" dirty="0"/>
              <a:t>, </a:t>
            </a:r>
            <a:r>
              <a:rPr lang="it-IT" b="1" dirty="0" err="1"/>
              <a:t>Interculturality</a:t>
            </a:r>
            <a:r>
              <a:rPr lang="it-IT" dirty="0"/>
              <a:t>»</a:t>
            </a:r>
          </a:p>
          <a:p>
            <a:r>
              <a:rPr lang="it-IT" dirty="0"/>
              <a:t>2014-2016: «</a:t>
            </a:r>
            <a:r>
              <a:rPr lang="it-IT" b="1" dirty="0"/>
              <a:t>Unesco Heritage</a:t>
            </a:r>
            <a:r>
              <a:rPr lang="it-IT" dirty="0"/>
              <a:t>»</a:t>
            </a:r>
          </a:p>
          <a:p>
            <a:r>
              <a:rPr lang="it-IT" dirty="0"/>
              <a:t>2016-2019: «</a:t>
            </a:r>
            <a:r>
              <a:rPr lang="it-IT" b="1" dirty="0" err="1"/>
              <a:t>Understanding</a:t>
            </a:r>
            <a:r>
              <a:rPr lang="it-IT" b="1" dirty="0"/>
              <a:t> and Critical Media </a:t>
            </a:r>
            <a:r>
              <a:rPr lang="it-IT" b="1" dirty="0" err="1"/>
              <a:t>Literacy</a:t>
            </a:r>
            <a:r>
              <a:rPr lang="it-IT" dirty="0"/>
              <a:t>»</a:t>
            </a:r>
          </a:p>
          <a:p>
            <a:r>
              <a:rPr lang="it-IT" dirty="0"/>
              <a:t>2017-2019: «</a:t>
            </a:r>
            <a:r>
              <a:rPr lang="it-IT" b="1" dirty="0"/>
              <a:t>The 4S: Study, Support, Share, </a:t>
            </a:r>
            <a:r>
              <a:rPr lang="it-IT" b="1" dirty="0" err="1"/>
              <a:t>Succeed</a:t>
            </a:r>
            <a:r>
              <a:rPr lang="it-IT" dirty="0"/>
              <a:t>»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C4222DE-E01C-490E-840A-3023A23DF3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90" y="4509120"/>
            <a:ext cx="3602539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87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204A98-233E-4717-A17D-07448E34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566" y="404664"/>
            <a:ext cx="6554867" cy="1524000"/>
          </a:xfrm>
        </p:spPr>
        <p:txBody>
          <a:bodyPr/>
          <a:lstStyle/>
          <a:p>
            <a:r>
              <a:rPr lang="it-IT" dirty="0"/>
              <a:t>Erasmus plus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C4092E-EE99-46D5-908B-B84AAC39F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412776"/>
            <a:ext cx="7272808" cy="441574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dirty="0"/>
              <a:t>Per ulteriori informazioni sui progetti, le candidature e i dettagli delle mobilità, contattare la referente dei progetti Erasmus, prof. </a:t>
            </a:r>
            <a:r>
              <a:rPr lang="it-IT" dirty="0" err="1"/>
              <a:t>ssa</a:t>
            </a:r>
            <a:r>
              <a:rPr lang="it-IT" dirty="0"/>
              <a:t> Sara Ferrari. (</a:t>
            </a:r>
            <a:r>
              <a:rPr lang="it-IT" b="1" dirty="0"/>
              <a:t>saraferrarierasmusp@gmail.com</a:t>
            </a:r>
            <a:r>
              <a:rPr lang="it-IT" dirty="0"/>
              <a:t>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9B3A489-E9B8-4F98-B252-AB1E0E7AE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20647"/>
            <a:ext cx="354908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904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366</TotalTime>
  <Words>425</Words>
  <Application>Microsoft Office PowerPoint</Application>
  <PresentationFormat>Presentazione su schermo (4:3)</PresentationFormat>
  <Paragraphs>41</Paragraphs>
  <Slides>9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Ione</vt:lpstr>
      <vt:lpstr>Presentazione standard di PowerPoint</vt:lpstr>
      <vt:lpstr>Erasmus Plus</vt:lpstr>
      <vt:lpstr>Erasmus Plus</vt:lpstr>
      <vt:lpstr>Erasmus Plus </vt:lpstr>
      <vt:lpstr>Erasmus plus</vt:lpstr>
      <vt:lpstr>Erasmus plus</vt:lpstr>
      <vt:lpstr>Erasmus plus</vt:lpstr>
      <vt:lpstr>Erasmus plus</vt:lpstr>
      <vt:lpstr>Erasmus plus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Enrichetta Antichi</dc:creator>
  <cp:lastModifiedBy>Sara Ferrari</cp:lastModifiedBy>
  <cp:revision>84</cp:revision>
  <dcterms:created xsi:type="dcterms:W3CDTF">2018-10-24T09:35:34Z</dcterms:created>
  <dcterms:modified xsi:type="dcterms:W3CDTF">2019-10-14T10:29:55Z</dcterms:modified>
</cp:coreProperties>
</file>