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t>05/09/2018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t>05/09/2018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t>05/09/2018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t>05/09/2018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t>05/09/2018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t>05/09/2018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t>05/09/2018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t>05/09/2018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t>05/09/2018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t>05/09/2018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t>05/09/2018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B6055F8-1D02-4417-9241-55C834FD9970}" type="datetimeFigureOut">
              <a:rPr lang="it-IT" smtClean="0"/>
              <a:t>05/09/2018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SICUREZZA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A.S. 2018/19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69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 smtClean="0"/>
              <a:t>SEGNALAZIONI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i="1" dirty="0"/>
              <a:t>Si sta cercando di trovare un metodo per evitare di dovere contattare frequentemente Provincia e Comune per ogni dettaglio sulla sicurezza, si cerca di organizzare le segnalazioni per averne un numero discreto da presentare in ogni plesso (salvo emergenze)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/>
              <a:t>Soluzione:</a:t>
            </a:r>
            <a:endParaRPr lang="it-IT" dirty="0"/>
          </a:p>
          <a:p>
            <a:pPr lvl="0"/>
            <a:r>
              <a:rPr lang="it-IT" i="1" dirty="0"/>
              <a:t>Informate le collaboratrici della criticità rilevata, la quale terrà certamente traccia su un foglio dedicato,</a:t>
            </a:r>
            <a:endParaRPr lang="it-IT" dirty="0"/>
          </a:p>
          <a:p>
            <a:pPr lvl="0"/>
            <a:r>
              <a:rPr lang="it-IT" i="1" dirty="0"/>
              <a:t>Lasciate il nome, il cognome e il cellulare per eventuali richieste di </a:t>
            </a:r>
            <a:r>
              <a:rPr lang="it-IT" i="1" dirty="0" smtClean="0"/>
              <a:t>informazioni</a:t>
            </a:r>
            <a:endParaRPr lang="it-IT" dirty="0"/>
          </a:p>
          <a:p>
            <a:pPr marL="0" indent="0" algn="ctr">
              <a:buNone/>
            </a:pPr>
            <a:r>
              <a:rPr lang="it-IT" i="1" dirty="0">
                <a:solidFill>
                  <a:srgbClr val="FF0000"/>
                </a:solidFill>
              </a:rPr>
              <a:t>In questo modo diventa</a:t>
            </a:r>
            <a:endParaRPr lang="it-IT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i="1" u="sng" dirty="0">
                <a:solidFill>
                  <a:srgbClr val="FF0000"/>
                </a:solidFill>
              </a:rPr>
              <a:t>più efficace la segnalazione</a:t>
            </a:r>
            <a:r>
              <a:rPr lang="it-IT" i="1" dirty="0">
                <a:solidFill>
                  <a:srgbClr val="FF0000"/>
                </a:solidFill>
              </a:rPr>
              <a:t> e </a:t>
            </a:r>
            <a:r>
              <a:rPr lang="it-IT" i="1" u="sng" dirty="0">
                <a:solidFill>
                  <a:srgbClr val="FF0000"/>
                </a:solidFill>
              </a:rPr>
              <a:t>più semplice la gestione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81128"/>
            <a:ext cx="2016224" cy="14274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949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COLLEGIO DOCENTI 5/9/2018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RSPP Prof. Vaccari Isabella</a:t>
            </a:r>
          </a:p>
          <a:p>
            <a:pPr marL="0" indent="0">
              <a:buNone/>
            </a:pPr>
            <a:r>
              <a:rPr lang="it-IT" dirty="0" smtClean="0"/>
              <a:t>Responsabile del Servizio di Prevenzione e Protezione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b="1" dirty="0" smtClean="0"/>
              <a:t>Email isabellavaccari@hotmail.com</a:t>
            </a:r>
          </a:p>
          <a:p>
            <a:pPr marL="0" indent="0" algn="ctr">
              <a:buNone/>
            </a:pPr>
            <a:r>
              <a:rPr lang="it-IT" b="1" dirty="0" smtClean="0"/>
              <a:t>Cell. 3498339428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0752452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>FORMAZIONE SICUREZZA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i="1" dirty="0" smtClean="0"/>
              <a:t>Faremo </a:t>
            </a:r>
            <a:r>
              <a:rPr lang="it-IT" i="1" dirty="0"/>
              <a:t>un </a:t>
            </a:r>
            <a:r>
              <a:rPr lang="it-IT" i="1" dirty="0" err="1"/>
              <a:t>check</a:t>
            </a:r>
            <a:r>
              <a:rPr lang="it-IT" i="1" dirty="0"/>
              <a:t> della formazione di ogni docente, verrà analizzata la posizione </a:t>
            </a:r>
            <a:r>
              <a:rPr lang="it-IT" i="1" dirty="0" smtClean="0"/>
              <a:t>mediante </a:t>
            </a:r>
            <a:r>
              <a:rPr lang="it-IT" i="1" dirty="0"/>
              <a:t>i certificati della formazione ricevuta in precedenza per assolvere alle richieste della normativa. I docenti che provengono da altre scuole provvederanno </a:t>
            </a:r>
            <a:r>
              <a:rPr lang="it-IT" i="1" dirty="0" smtClean="0"/>
              <a:t>a consegnare in </a:t>
            </a:r>
            <a:r>
              <a:rPr lang="it-IT" i="1" dirty="0"/>
              <a:t>segreteria</a:t>
            </a:r>
            <a:r>
              <a:rPr lang="it-IT" i="1" dirty="0" smtClean="0"/>
              <a:t> </a:t>
            </a:r>
            <a:r>
              <a:rPr lang="it-IT" i="1" dirty="0"/>
              <a:t>le documentazioni inerenti la propria formazione in ambito di sicurezza.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 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Coloro che non consegneranno nulla verranno inseriti nella formazione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(online o frontale a seconda del ruolo ricoperto).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 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Si ricorda che chi verrà iscritto dovrà partecipare perché la scuola paga i corsi in base al numero dei docenti.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5999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>FORMAZIONE SICUREZZA </a:t>
            </a:r>
            <a:r>
              <a:rPr lang="it-IT" i="1" dirty="0" smtClean="0"/>
              <a:t>STUDENTI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it-IT" b="1" dirty="0"/>
              <a:t>Modulo evacuazione nel registro cartaceo</a:t>
            </a:r>
          </a:p>
          <a:p>
            <a:pPr marL="0" indent="0">
              <a:buNone/>
            </a:pPr>
            <a:r>
              <a:rPr lang="it-IT" dirty="0"/>
              <a:t>Svolgere gli argomenti segnalati all’interno del registro sul modulo sugli argomenti di propria competenza e ricordarsi di firmare e inserire la data della lezione. Le ore complessive per la formazione sono 12 nelle prime classi e 4 di ripasso negli anni successivi con verifica. Si invitano i docenti a eseguire la parte sulla sicurezza all’inizio dell’anno scolastico ricordando di scrivere sul registro elettronico l’argomento in questo modo: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 algn="ctr">
              <a:buNone/>
            </a:pPr>
            <a:r>
              <a:rPr lang="it-IT" sz="3400" dirty="0">
                <a:solidFill>
                  <a:srgbClr val="FF0000"/>
                </a:solidFill>
              </a:rPr>
              <a:t>“SICUREZZA: </a:t>
            </a:r>
            <a:r>
              <a:rPr lang="it-IT" sz="3400" dirty="0" err="1">
                <a:solidFill>
                  <a:srgbClr val="FF0000"/>
                </a:solidFill>
              </a:rPr>
              <a:t>D.Lgs</a:t>
            </a:r>
            <a:r>
              <a:rPr lang="it-IT" sz="3400" dirty="0">
                <a:solidFill>
                  <a:srgbClr val="FF0000"/>
                </a:solidFill>
              </a:rPr>
              <a:t> 81/08… </a:t>
            </a:r>
            <a:r>
              <a:rPr lang="it-IT" sz="3400" i="1" dirty="0">
                <a:solidFill>
                  <a:srgbClr val="FF0000"/>
                </a:solidFill>
              </a:rPr>
              <a:t>scrivere l’</a:t>
            </a:r>
            <a:r>
              <a:rPr lang="it-IT" sz="3400" i="1" dirty="0" err="1">
                <a:solidFill>
                  <a:srgbClr val="FF0000"/>
                </a:solidFill>
              </a:rPr>
              <a:t>agomento</a:t>
            </a:r>
            <a:r>
              <a:rPr lang="it-IT" sz="3400" i="1" dirty="0">
                <a:solidFill>
                  <a:srgbClr val="FF0000"/>
                </a:solidFill>
              </a:rPr>
              <a:t> svolto…</a:t>
            </a:r>
            <a:r>
              <a:rPr lang="it-IT" sz="3400" dirty="0">
                <a:solidFill>
                  <a:srgbClr val="FF0000"/>
                </a:solidFill>
              </a:rPr>
              <a:t> “</a:t>
            </a:r>
          </a:p>
          <a:p>
            <a:pPr marL="0" indent="0">
              <a:buNone/>
            </a:pPr>
            <a:r>
              <a:rPr lang="it-IT" dirty="0"/>
              <a:t>In fondo al registro di classe è posizionato un foglio con il nome della classe che in caso di evacuazione deve essere usato come </a:t>
            </a:r>
            <a:r>
              <a:rPr lang="it-IT" dirty="0" smtClean="0"/>
              <a:t>contrassegno.</a:t>
            </a:r>
          </a:p>
          <a:p>
            <a:pPr marL="0" indent="0">
              <a:buNone/>
            </a:pPr>
            <a:endParaRPr lang="it-IT" dirty="0"/>
          </a:p>
          <a:p>
            <a:pPr marL="0" lvl="0" indent="0">
              <a:buNone/>
            </a:pPr>
            <a:r>
              <a:rPr lang="it-IT" b="1" dirty="0"/>
              <a:t>Modulo evacuazione palestra</a:t>
            </a:r>
          </a:p>
          <a:p>
            <a:pPr marL="0" indent="0">
              <a:buNone/>
            </a:pPr>
            <a:r>
              <a:rPr lang="it-IT" dirty="0"/>
              <a:t>Creato un modulo di evacuazione per le palestre unico che risponda alle </a:t>
            </a:r>
            <a:r>
              <a:rPr lang="it-IT" dirty="0" err="1"/>
              <a:t>necessita’</a:t>
            </a:r>
            <a:r>
              <a:rPr lang="it-IT" dirty="0"/>
              <a:t> particolare di questo ambiente dove si hanno spesso rotazioni di classi e docenti.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9785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>FORMAZIONE SICUREZZA </a:t>
            </a:r>
            <a:r>
              <a:rPr lang="it-IT" i="1" dirty="0" smtClean="0"/>
              <a:t>STUDENTI_LABORATORI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i="1" dirty="0"/>
              <a:t>Si ricorda l’utilizzo dei DPI nei laboratori e delle corrette procedure nei laboratori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In previsione degli stage e dell’alternanza scuola lavoro  si ricorda di effettuare 2 ore di ripasso nei laboratori (ITP delle materie professionalizzanti) in relazione a: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		mansioni su materie professionalizzanti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		cartellonistica e segnali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		DPI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Si ricorda che l’ITP nelle materie professionalizzanti è </a:t>
            </a:r>
            <a:r>
              <a:rPr lang="it-IT" b="1" i="1" dirty="0"/>
              <a:t>Preposto</a:t>
            </a:r>
            <a:r>
              <a:rPr lang="it-IT" i="1" dirty="0"/>
              <a:t> ed è come un caposquadra, per questo motivo in caso di inadempienza alle normative è soggetto a responsabilità penali nel caso in cui si verifichino episodi negativi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 </a:t>
            </a:r>
            <a:endParaRPr lang="it-IT" dirty="0"/>
          </a:p>
          <a:p>
            <a:pPr marL="0" indent="0">
              <a:buNone/>
            </a:pPr>
            <a:r>
              <a:rPr lang="it-IT" b="1" i="1" dirty="0"/>
              <a:t>Si ricorda che se gli studenti in laboratorio:</a:t>
            </a:r>
            <a:endParaRPr lang="it-IT" dirty="0"/>
          </a:p>
          <a:p>
            <a:pPr marL="0" indent="0">
              <a:buNone/>
            </a:pPr>
            <a:r>
              <a:rPr lang="it-IT" b="1" i="1" dirty="0" smtClean="0"/>
              <a:t>		non </a:t>
            </a:r>
            <a:r>
              <a:rPr lang="it-IT" b="1" i="1" dirty="0"/>
              <a:t>portano e/o non utilizzano i DPI</a:t>
            </a:r>
            <a:endParaRPr lang="it-IT" dirty="0"/>
          </a:p>
          <a:p>
            <a:pPr marL="0" indent="0">
              <a:buNone/>
            </a:pPr>
            <a:r>
              <a:rPr lang="it-IT" b="1" i="1" dirty="0"/>
              <a:t>		non rispettano le regole del laboratorio e/o le procedure del medesimo,</a:t>
            </a:r>
            <a:endParaRPr lang="it-IT" dirty="0"/>
          </a:p>
          <a:p>
            <a:pPr marL="0" indent="0">
              <a:buNone/>
            </a:pPr>
            <a:r>
              <a:rPr lang="it-IT" b="1" i="1" dirty="0"/>
              <a:t>lo studente viene </a:t>
            </a:r>
            <a:r>
              <a:rPr lang="it-IT" b="1" i="1" u="sng" dirty="0"/>
              <a:t>escluso dalle attività laboratoriali per le ore della giornata</a:t>
            </a:r>
            <a:r>
              <a:rPr lang="it-IT" b="1" i="1" dirty="0"/>
              <a:t> accompagnato da </a:t>
            </a:r>
            <a:r>
              <a:rPr lang="it-IT" b="1" i="1" u="sng" dirty="0"/>
              <a:t>voto negativo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1361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INFORMAZIONE &amp; ADDESTRAMENTO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i="1" dirty="0"/>
              <a:t>Le informazioni riguardanti modalità procedure e gestione delle attività verranno comunicate ai docenti mediante i collegi e tramite circolari e laddove sia necessario mediante incontri programmati. Comunicazioni personali potranno transitare anche tramite </a:t>
            </a:r>
            <a:r>
              <a:rPr lang="it-IT" i="1" dirty="0" smtClean="0"/>
              <a:t>e-mail</a:t>
            </a:r>
            <a:r>
              <a:rPr lang="it-IT" i="1" dirty="0"/>
              <a:t>.</a:t>
            </a:r>
            <a:endParaRPr lang="it-IT" dirty="0"/>
          </a:p>
          <a:p>
            <a:r>
              <a:rPr lang="it-IT" i="1" dirty="0"/>
              <a:t>L’addestramento verrà eseguito mediante prove di evacuazione (almeno due all’anno)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56324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PROVE EVACUAZIONE:</a:t>
            </a:r>
            <a:br>
              <a:rPr lang="it-IT" i="1" dirty="0" smtClean="0"/>
            </a:br>
            <a:r>
              <a:rPr lang="it-IT" i="1" dirty="0" smtClean="0"/>
              <a:t>1. TERREMOTO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i="1" dirty="0"/>
              <a:t> </a:t>
            </a:r>
            <a:r>
              <a:rPr lang="it-IT" b="1" i="1" dirty="0" smtClean="0"/>
              <a:t>Prassi </a:t>
            </a:r>
            <a:r>
              <a:rPr lang="it-IT" b="1" i="1" dirty="0"/>
              <a:t>terremoto</a:t>
            </a:r>
            <a:endParaRPr lang="it-IT" dirty="0"/>
          </a:p>
          <a:p>
            <a:pPr lvl="0"/>
            <a:r>
              <a:rPr lang="it-IT" i="1" dirty="0"/>
              <a:t>Campanella che simula la scossa tellurica con </a:t>
            </a:r>
            <a:r>
              <a:rPr lang="it-IT" b="1" i="1" dirty="0"/>
              <a:t>tre trilli intermittenti</a:t>
            </a:r>
            <a:r>
              <a:rPr lang="it-IT" i="1" dirty="0"/>
              <a:t> (tutti ci si ripara sotto i banchi in attesa dell’ordine di evacuazione)</a:t>
            </a:r>
            <a:endParaRPr lang="it-IT" dirty="0"/>
          </a:p>
          <a:p>
            <a:pPr lvl="0"/>
            <a:r>
              <a:rPr lang="it-IT" i="1" dirty="0"/>
              <a:t>Campanella di evacuazione (</a:t>
            </a:r>
            <a:r>
              <a:rPr lang="it-IT" b="1" i="1" dirty="0"/>
              <a:t>un trillo</a:t>
            </a:r>
            <a:r>
              <a:rPr lang="it-IT" i="1" dirty="0"/>
              <a:t>) o </a:t>
            </a:r>
            <a:r>
              <a:rPr lang="it-IT" b="1" i="1" dirty="0"/>
              <a:t>se alberghiero mediante interfono</a:t>
            </a:r>
            <a:r>
              <a:rPr lang="it-IT" i="1" dirty="0"/>
              <a:t> (in modo ordinato si esce dall’aula senza agitazione </a:t>
            </a:r>
            <a:r>
              <a:rPr lang="it-IT" b="1" i="1" dirty="0"/>
              <a:t>vigilando </a:t>
            </a:r>
            <a:r>
              <a:rPr lang="it-IT" i="1" dirty="0"/>
              <a:t>sul rispetto dei compiti degli studenti della propria classe: </a:t>
            </a:r>
            <a:r>
              <a:rPr lang="it-IT" i="1" dirty="0" err="1"/>
              <a:t>aprifila</a:t>
            </a:r>
            <a:r>
              <a:rPr lang="it-IT" i="1" dirty="0"/>
              <a:t>, </a:t>
            </a:r>
            <a:r>
              <a:rPr lang="it-IT" i="1" dirty="0" err="1"/>
              <a:t>chiudifila</a:t>
            </a:r>
            <a:r>
              <a:rPr lang="it-IT" i="1" dirty="0"/>
              <a:t> e aiuto disabili </a:t>
            </a:r>
            <a:r>
              <a:rPr lang="it-IT" b="1" i="1" dirty="0"/>
              <a:t>raggiungendo il punto di raccolta</a:t>
            </a:r>
            <a:r>
              <a:rPr lang="it-IT" i="1" dirty="0"/>
              <a:t> fuori dall’edificio) </a:t>
            </a:r>
            <a:r>
              <a:rPr lang="it-IT" b="1" i="1" dirty="0"/>
              <a:t>portando con sé il registro di classe</a:t>
            </a:r>
            <a:endParaRPr lang="it-IT" dirty="0"/>
          </a:p>
          <a:p>
            <a:pPr lvl="0"/>
            <a:r>
              <a:rPr lang="it-IT" i="1" dirty="0"/>
              <a:t>Il docente in servizio, sventolando il segnale posto nella pagina finale del registro cartaceo, raggruppa la classe e</a:t>
            </a:r>
            <a:r>
              <a:rPr lang="it-IT" b="1" i="1" dirty="0"/>
              <a:t> procede all’appello</a:t>
            </a:r>
            <a:r>
              <a:rPr lang="it-IT" i="1" dirty="0"/>
              <a:t> </a:t>
            </a:r>
            <a:r>
              <a:rPr lang="it-IT" b="1" i="1" dirty="0"/>
              <a:t>compilando il modulo d’evacuazione e lo consegna al responsabile </a:t>
            </a:r>
            <a:r>
              <a:rPr lang="it-IT" i="1" dirty="0"/>
              <a:t>dell’evacuazione il </a:t>
            </a:r>
            <a:r>
              <a:rPr lang="it-IT" i="1" dirty="0" err="1"/>
              <a:t>piu’</a:t>
            </a:r>
            <a:r>
              <a:rPr lang="it-IT" i="1" dirty="0"/>
              <a:t> velocemente possibile, individuando eventuali studenti che mancano all’appello</a:t>
            </a:r>
            <a:endParaRPr lang="it-IT" dirty="0"/>
          </a:p>
          <a:p>
            <a:pPr lvl="0"/>
            <a:r>
              <a:rPr lang="it-IT" b="1" i="1" dirty="0"/>
              <a:t>Si attende il segnale di rientro</a:t>
            </a:r>
            <a:r>
              <a:rPr lang="it-IT" i="1" dirty="0"/>
              <a:t> nell’edificio da parte del responsabile dell’emergenza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37112"/>
            <a:ext cx="1401763" cy="14017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8722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PROVE EVACUAZIONE:</a:t>
            </a:r>
            <a:br>
              <a:rPr lang="it-IT" i="1" dirty="0" smtClean="0"/>
            </a:br>
            <a:r>
              <a:rPr lang="it-IT" i="1" dirty="0" smtClean="0"/>
              <a:t>2. INCENDIO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1113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b="1" i="1" dirty="0"/>
              <a:t>Prassi incendio</a:t>
            </a:r>
            <a:endParaRPr lang="it-IT" dirty="0"/>
          </a:p>
          <a:p>
            <a:pPr lvl="0"/>
            <a:r>
              <a:rPr lang="it-IT" b="1" i="1" dirty="0"/>
              <a:t>Allarme acustico</a:t>
            </a:r>
            <a:r>
              <a:rPr lang="it-IT" i="1" dirty="0"/>
              <a:t> (diverso dal suono intermittente della campanella utilizzato in caso di evento sismico) </a:t>
            </a:r>
            <a:r>
              <a:rPr lang="it-IT" b="1" i="1" dirty="0"/>
              <a:t>e visivo</a:t>
            </a:r>
            <a:r>
              <a:rPr lang="it-IT" i="1" dirty="0"/>
              <a:t>( segnali con </a:t>
            </a:r>
            <a:r>
              <a:rPr lang="it-IT" i="1" u="sng" dirty="0"/>
              <a:t>allarme antincendio rosso lampeggiante</a:t>
            </a:r>
            <a:r>
              <a:rPr lang="it-IT" i="1" dirty="0"/>
              <a:t>).</a:t>
            </a:r>
            <a:endParaRPr lang="it-IT" dirty="0"/>
          </a:p>
          <a:p>
            <a:pPr lvl="0"/>
            <a:r>
              <a:rPr lang="it-IT" i="1" dirty="0"/>
              <a:t>Chiudere le porte delle aule; se studenti si trovano negli spazi comuni, devono accedere al locale chiuso più vicino. </a:t>
            </a:r>
            <a:r>
              <a:rPr lang="it-IT" b="1" i="1" dirty="0"/>
              <a:t>Non devono andare sotto i banchi o avvicinarsi alle colonne portanti</a:t>
            </a:r>
            <a:r>
              <a:rPr lang="it-IT" i="1" dirty="0"/>
              <a:t>: questi sono i comportamenti da tenere in caso di evento sismico!</a:t>
            </a:r>
            <a:endParaRPr lang="it-IT" dirty="0"/>
          </a:p>
          <a:p>
            <a:r>
              <a:rPr lang="it-IT" i="1" dirty="0"/>
              <a:t> Tutti devono attendere l’ordine di evacuazione rimanendo all’interno delle aule.</a:t>
            </a:r>
            <a:endParaRPr lang="it-IT" dirty="0"/>
          </a:p>
          <a:p>
            <a:pPr lvl="0"/>
            <a:r>
              <a:rPr lang="it-IT" i="1" dirty="0"/>
              <a:t>Campanella di evacuazione (</a:t>
            </a:r>
            <a:r>
              <a:rPr lang="it-IT" b="1" i="1" dirty="0"/>
              <a:t>un trillo</a:t>
            </a:r>
            <a:r>
              <a:rPr lang="it-IT" i="1" dirty="0"/>
              <a:t>) o </a:t>
            </a:r>
            <a:r>
              <a:rPr lang="it-IT" b="1" i="1" dirty="0"/>
              <a:t>se alberghiero mediante interfono</a:t>
            </a:r>
            <a:r>
              <a:rPr lang="it-IT" i="1" dirty="0"/>
              <a:t>. </a:t>
            </a:r>
            <a:endParaRPr lang="it-IT" dirty="0"/>
          </a:p>
          <a:p>
            <a:r>
              <a:rPr lang="it-IT" i="1" dirty="0"/>
              <a:t>In modo ordinato si esce dall’aula camminando leggermente chinati e coprendosi la bocca con un fazzoletto o con la mano, senza agitazione e </a:t>
            </a:r>
            <a:r>
              <a:rPr lang="it-IT" b="1" i="1" dirty="0"/>
              <a:t>vigilando </a:t>
            </a:r>
            <a:r>
              <a:rPr lang="it-IT" i="1" dirty="0"/>
              <a:t>sul rispetto dei compiti degli studenti della propria classe: </a:t>
            </a:r>
            <a:r>
              <a:rPr lang="it-IT" i="1" dirty="0" err="1"/>
              <a:t>aprifila</a:t>
            </a:r>
            <a:r>
              <a:rPr lang="it-IT" i="1" dirty="0"/>
              <a:t>, </a:t>
            </a:r>
            <a:r>
              <a:rPr lang="it-IT" i="1" dirty="0" err="1"/>
              <a:t>chiudifila</a:t>
            </a:r>
            <a:r>
              <a:rPr lang="it-IT" i="1" dirty="0"/>
              <a:t> e aiuto disabili </a:t>
            </a:r>
            <a:r>
              <a:rPr lang="it-IT" b="1" i="1" dirty="0"/>
              <a:t>raggiungendo il punto di raccolta</a:t>
            </a:r>
            <a:r>
              <a:rPr lang="it-IT" i="1" dirty="0"/>
              <a:t> fuori dall’edificio </a:t>
            </a:r>
            <a:r>
              <a:rPr lang="it-IT" b="1" i="1" dirty="0"/>
              <a:t>portando con sé il registro di classe (compito del docente).</a:t>
            </a:r>
            <a:endParaRPr lang="it-IT" dirty="0"/>
          </a:p>
          <a:p>
            <a:r>
              <a:rPr lang="it-IT" i="1" dirty="0"/>
              <a:t>I ragazzi che al momento dell’allarme si sono trovati separati dal loro gruppo classe, appena usciti raggiungono immediatamente i compagni.</a:t>
            </a:r>
            <a:endParaRPr lang="it-IT" dirty="0"/>
          </a:p>
          <a:p>
            <a:pPr lvl="0"/>
            <a:r>
              <a:rPr lang="it-IT" i="1" dirty="0"/>
              <a:t>Il docente in servizio, sventolando il segnale posto nella pagina finale del registro cartaceo, raggruppa la classe e</a:t>
            </a:r>
            <a:r>
              <a:rPr lang="it-IT" b="1" i="1" dirty="0"/>
              <a:t> procede all’appello</a:t>
            </a:r>
            <a:r>
              <a:rPr lang="it-IT" i="1" dirty="0"/>
              <a:t> </a:t>
            </a:r>
            <a:r>
              <a:rPr lang="it-IT" b="1" i="1" dirty="0"/>
              <a:t>compilando il modulo d’evacuazione e lo consegna al responsabile </a:t>
            </a:r>
            <a:r>
              <a:rPr lang="it-IT" i="1" dirty="0"/>
              <a:t>dell’evacuazione il </a:t>
            </a:r>
            <a:r>
              <a:rPr lang="it-IT" i="1" dirty="0" err="1"/>
              <a:t>piu’</a:t>
            </a:r>
            <a:r>
              <a:rPr lang="it-IT" i="1" dirty="0"/>
              <a:t> velocemente possibile, individuando eventuali studenti che mancano all’appello.</a:t>
            </a:r>
            <a:endParaRPr lang="it-IT" dirty="0"/>
          </a:p>
          <a:p>
            <a:pPr lvl="0"/>
            <a:r>
              <a:rPr lang="it-IT" b="1" i="1" dirty="0"/>
              <a:t>Si attende il segnale di rientro</a:t>
            </a:r>
            <a:r>
              <a:rPr lang="it-IT" i="1" dirty="0"/>
              <a:t> nell’edificio da parte del responsabile dell’emergenza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53136"/>
            <a:ext cx="1080120" cy="1377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9446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PROVE EVACUAZIONE:</a:t>
            </a:r>
            <a:br>
              <a:rPr lang="it-IT" i="1" dirty="0" smtClean="0"/>
            </a:br>
            <a:r>
              <a:rPr lang="it-IT" i="1" dirty="0" smtClean="0"/>
              <a:t>ATTENZIONE!!!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i="1" dirty="0"/>
              <a:t>Si ricorda che il momento del conteggio è forse quello che riscontra maggiore criticità e per questo si invitano i docenti a prestare attenzione ma ad essere organizzati e veloci nella compilazione.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Si ricorda inoltre che:</a:t>
            </a:r>
            <a:endParaRPr lang="it-IT" dirty="0"/>
          </a:p>
          <a:p>
            <a:r>
              <a:rPr lang="it-IT" b="1" i="1" u="sng" dirty="0">
                <a:solidFill>
                  <a:srgbClr val="FF0000"/>
                </a:solidFill>
              </a:rPr>
              <a:t>Non si torna in classe a prendere un registro dimenticato o una </a:t>
            </a:r>
            <a:r>
              <a:rPr lang="it-IT" b="1" i="1" u="sng" dirty="0" smtClean="0">
                <a:solidFill>
                  <a:srgbClr val="FF0000"/>
                </a:solidFill>
              </a:rPr>
              <a:t>giacca</a:t>
            </a: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</a:endParaRPr>
          </a:p>
          <a:p>
            <a:r>
              <a:rPr lang="it-IT" b="1" i="1" u="sng" dirty="0">
                <a:solidFill>
                  <a:srgbClr val="FF0000"/>
                </a:solidFill>
              </a:rPr>
              <a:t>Non si inviano studenti all’interno dell’edificio durante la prova per nessuna ragione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96340"/>
            <a:ext cx="1728192" cy="13825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647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29</TotalTime>
  <Words>649</Words>
  <Application>Microsoft Office PowerPoint</Application>
  <PresentationFormat>Presentazione su schermo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NewsPrint</vt:lpstr>
      <vt:lpstr>SICUREZZA</vt:lpstr>
      <vt:lpstr>COLLEGIO DOCENTI 5/9/2018</vt:lpstr>
      <vt:lpstr>FORMAZIONE SICUREZZA DOCENTI</vt:lpstr>
      <vt:lpstr>FORMAZIONE SICUREZZA STUDENTI</vt:lpstr>
      <vt:lpstr>FORMAZIONE SICUREZZA STUDENTI_LABORATORI</vt:lpstr>
      <vt:lpstr>INFORMAZIONE &amp; ADDESTRAMENTO</vt:lpstr>
      <vt:lpstr>PROVE EVACUAZIONE: 1. TERREMOTO</vt:lpstr>
      <vt:lpstr>PROVE EVACUAZIONE: 2. INCENDIO</vt:lpstr>
      <vt:lpstr>PROVE EVACUAZIONE: ATTENZIONE!!!</vt:lpstr>
      <vt:lpstr>SEGNALAZIONI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SICUREZZA</dc:title>
  <cp:lastModifiedBy>utente</cp:lastModifiedBy>
  <cp:revision>5</cp:revision>
  <dcterms:modified xsi:type="dcterms:W3CDTF">2018-09-05T05:57:43Z</dcterms:modified>
</cp:coreProperties>
</file>