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69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86" y="-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5D71-8D3C-4072-B56C-17E36A6D9BEC}" type="datetimeFigureOut">
              <a:rPr lang="it-IT" smtClean="0"/>
              <a:pPr/>
              <a:t>04/10/2016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DC5D-77E3-42CC-9878-76BD97BD37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5D71-8D3C-4072-B56C-17E36A6D9BEC}" type="datetimeFigureOut">
              <a:rPr lang="it-IT" smtClean="0"/>
              <a:pPr/>
              <a:t>04/10/2016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DC5D-77E3-42CC-9878-76BD97BD37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5D71-8D3C-4072-B56C-17E36A6D9BEC}" type="datetimeFigureOut">
              <a:rPr lang="it-IT" smtClean="0"/>
              <a:pPr/>
              <a:t>04/10/2016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DC5D-77E3-42CC-9878-76BD97BD37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5D71-8D3C-4072-B56C-17E36A6D9BEC}" type="datetimeFigureOut">
              <a:rPr lang="it-IT" smtClean="0"/>
              <a:pPr/>
              <a:t>04/10/2016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DC5D-77E3-42CC-9878-76BD97BD37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5D71-8D3C-4072-B56C-17E36A6D9BEC}" type="datetimeFigureOut">
              <a:rPr lang="it-IT" smtClean="0"/>
              <a:pPr/>
              <a:t>04/10/2016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DC5D-77E3-42CC-9878-76BD97BD37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5D71-8D3C-4072-B56C-17E36A6D9BEC}" type="datetimeFigureOut">
              <a:rPr lang="it-IT" smtClean="0"/>
              <a:pPr/>
              <a:t>04/10/2016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DC5D-77E3-42CC-9878-76BD97BD37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5D71-8D3C-4072-B56C-17E36A6D9BEC}" type="datetimeFigureOut">
              <a:rPr lang="it-IT" smtClean="0"/>
              <a:pPr/>
              <a:t>04/10/2016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DC5D-77E3-42CC-9878-76BD97BD37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5D71-8D3C-4072-B56C-17E36A6D9BEC}" type="datetimeFigureOut">
              <a:rPr lang="it-IT" smtClean="0"/>
              <a:pPr/>
              <a:t>04/10/2016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DC5D-77E3-42CC-9878-76BD97BD37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5D71-8D3C-4072-B56C-17E36A6D9BEC}" type="datetimeFigureOut">
              <a:rPr lang="it-IT" smtClean="0"/>
              <a:pPr/>
              <a:t>04/10/2016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DC5D-77E3-42CC-9878-76BD97BD37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5D71-8D3C-4072-B56C-17E36A6D9BEC}" type="datetimeFigureOut">
              <a:rPr lang="it-IT" smtClean="0"/>
              <a:pPr/>
              <a:t>04/10/2016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DC5D-77E3-42CC-9878-76BD97BD37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5D71-8D3C-4072-B56C-17E36A6D9BEC}" type="datetimeFigureOut">
              <a:rPr lang="it-IT" smtClean="0"/>
              <a:pPr/>
              <a:t>04/10/2016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DC5D-77E3-42CC-9878-76BD97BD37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D5D71-8D3C-4072-B56C-17E36A6D9BEC}" type="datetimeFigureOut">
              <a:rPr lang="it-IT" smtClean="0"/>
              <a:pPr/>
              <a:t>04/10/2016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FDC5D-77E3-42CC-9878-76BD97BD37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/>
              <a:t>Per un lessico comune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b="1" dirty="0" smtClean="0"/>
              <a:t>I saperi sono articolati in </a:t>
            </a:r>
            <a:r>
              <a:rPr lang="it-IT" b="1" dirty="0" smtClean="0"/>
              <a:t>ABILITA’ </a:t>
            </a:r>
            <a:r>
              <a:rPr lang="it-IT" b="1" dirty="0" smtClean="0"/>
              <a:t>e CONOSCENZE</a:t>
            </a:r>
          </a:p>
          <a:p>
            <a:r>
              <a:rPr lang="it-IT" b="1" dirty="0" smtClean="0"/>
              <a:t>( IN RIFERIMENTO AL SISTEMA </a:t>
            </a:r>
            <a:r>
              <a:rPr lang="it-IT" b="1" dirty="0" err="1" smtClean="0"/>
              <a:t>DI</a:t>
            </a:r>
            <a:r>
              <a:rPr lang="it-IT" b="1" dirty="0" smtClean="0"/>
              <a:t> DESCRIZIONE PREVISTO PER </a:t>
            </a:r>
            <a:r>
              <a:rPr lang="it-IT" b="1" dirty="0"/>
              <a:t> </a:t>
            </a:r>
            <a:r>
              <a:rPr lang="it-IT" b="1" dirty="0" smtClean="0"/>
              <a:t>L’ </a:t>
            </a:r>
            <a:r>
              <a:rPr lang="it-IT" b="1" dirty="0" smtClean="0"/>
              <a:t>ADOZIONE </a:t>
            </a:r>
            <a:r>
              <a:rPr lang="it-IT" b="1" dirty="0" smtClean="0"/>
              <a:t>DEL QUADRO EUROPEO DEI TITOLI E DELLE </a:t>
            </a:r>
            <a:r>
              <a:rPr lang="it-IT" b="1" dirty="0" smtClean="0"/>
              <a:t>QUALIFICHE)</a:t>
            </a:r>
            <a:endParaRPr lang="it-IT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Percorso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t-IT" dirty="0" smtClean="0"/>
              <a:t>La progettazione  si concentra su contenuti  tematici.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La </a:t>
            </a:r>
            <a:r>
              <a:rPr lang="it-IT" dirty="0" smtClean="0"/>
              <a:t>tematica è il cuore del lavoro e l’obiettivo principale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Operazioni preliminari ( 1)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it-IT" dirty="0" smtClean="0"/>
              <a:t>Individuare un nucleo centrale del sapere, ovvero una tematica.</a:t>
            </a:r>
          </a:p>
          <a:p>
            <a:pPr>
              <a:buFont typeface="Wingdings" pitchFamily="2" charset="2"/>
              <a:buChar char="§"/>
            </a:pPr>
            <a:r>
              <a:rPr lang="it-IT" dirty="0" smtClean="0"/>
              <a:t>Coinvolgere i colleghi che condividono lo stesso nucleo del  sapere.</a:t>
            </a:r>
          </a:p>
          <a:p>
            <a:pPr>
              <a:buFont typeface="Wingdings" pitchFamily="2" charset="2"/>
              <a:buChar char="§"/>
            </a:pPr>
            <a:r>
              <a:rPr lang="it-IT" dirty="0" smtClean="0"/>
              <a:t>Identificare le competenze mirate, prevalenti e concorrenti delle discipline e l’insieme delle risorse mobilitate ( conoscenze ed abilità) operando una prima selezione.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Operazioni preliminari 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it-IT" dirty="0" smtClean="0"/>
              <a:t>Pensare ad un compito il più possibile vicino alla realtà, che abbia dentro di sé u problema non scontato, specificando il prodotto da realizzare, dotato di valore e riferito ad un interlocutore che non sia il docente.</a:t>
            </a:r>
          </a:p>
          <a:p>
            <a:pPr>
              <a:buFont typeface="Wingdings" pitchFamily="2" charset="2"/>
              <a:buChar char="§"/>
            </a:pPr>
            <a:r>
              <a:rPr lang="it-IT" dirty="0" smtClean="0"/>
              <a:t>Operare sulla base della precedente una nuova sezione/ identificazione di abilità e conoscenze in relazione al compito scelto.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scelta della tematica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it-IT" b="1" dirty="0" smtClean="0"/>
              <a:t>Significativa</a:t>
            </a:r>
            <a:r>
              <a:rPr lang="it-IT" dirty="0" smtClean="0"/>
              <a:t>: includere aspetti problematici  stimolanti per gli </a:t>
            </a:r>
            <a:r>
              <a:rPr lang="it-IT" dirty="0" smtClean="0"/>
              <a:t>studenti.</a:t>
            </a:r>
            <a:endParaRPr lang="it-IT" dirty="0" smtClean="0"/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Per essere </a:t>
            </a:r>
            <a:r>
              <a:rPr lang="it-IT" b="1" dirty="0" smtClean="0"/>
              <a:t>interdisciplinare</a:t>
            </a:r>
            <a:r>
              <a:rPr lang="it-IT" dirty="0" smtClean="0"/>
              <a:t> deve prestarsi a prospettive diverse: i </a:t>
            </a:r>
            <a:r>
              <a:rPr lang="it-IT" dirty="0" smtClean="0"/>
              <a:t>ragazzi imparano a superare </a:t>
            </a:r>
            <a:r>
              <a:rPr lang="it-IT" dirty="0" smtClean="0"/>
              <a:t>la divisione disciplinare ed imparano per problemi ed approcci </a:t>
            </a:r>
            <a:r>
              <a:rPr lang="it-IT" dirty="0" smtClean="0"/>
              <a:t>diversi.</a:t>
            </a:r>
            <a:endParaRPr lang="it-IT" dirty="0" smtClean="0"/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Si possono attingere idee  da caratteristiche, interessi, motivazioni, bisogni della classe.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Prove dell’UDA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 smtClean="0"/>
              <a:t>PROVE INTERMEDIE DISCIPLINARI</a:t>
            </a:r>
            <a:r>
              <a:rPr lang="it-IT" dirty="0" smtClean="0"/>
              <a:t>: Esse sono per lo più individuali, su abilità e conoscenze e/o competenze.</a:t>
            </a:r>
          </a:p>
          <a:p>
            <a:r>
              <a:rPr lang="it-IT" b="1" dirty="0" smtClean="0"/>
              <a:t>PROVE FINALI</a:t>
            </a:r>
            <a:r>
              <a:rPr lang="it-IT" dirty="0" smtClean="0"/>
              <a:t>: sono individuali e </a:t>
            </a:r>
            <a:r>
              <a:rPr lang="it-IT" dirty="0" smtClean="0"/>
              <a:t>possono </a:t>
            </a:r>
            <a:r>
              <a:rPr lang="it-IT" dirty="0" smtClean="0"/>
              <a:t>essere interdisciplinari o esclusivamente disciplinari ( dipende dalla tipologia di UDA)</a:t>
            </a:r>
          </a:p>
          <a:p>
            <a:r>
              <a:rPr lang="it-IT" b="1" dirty="0" smtClean="0"/>
              <a:t>COMPITO/PRODOTTO</a:t>
            </a:r>
            <a:r>
              <a:rPr lang="it-IT" dirty="0" smtClean="0"/>
              <a:t>:  è la meta conclusiva, è interdisciplinare se lo è l’UDA, è il risultato di un lavoro di gruppo ( da comunicare subito ai ragazzi)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scelta delle prove dell’UDA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Una prova adeguata deve: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 </a:t>
            </a:r>
            <a:r>
              <a:rPr lang="it-IT" dirty="0" smtClean="0"/>
              <a:t>Essere </a:t>
            </a:r>
            <a:r>
              <a:rPr lang="it-IT" dirty="0" smtClean="0"/>
              <a:t>il punto </a:t>
            </a:r>
            <a:r>
              <a:rPr lang="it-IT" dirty="0" smtClean="0"/>
              <a:t>di </a:t>
            </a:r>
            <a:r>
              <a:rPr lang="it-IT" dirty="0" smtClean="0"/>
              <a:t>partenza della progettazione.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Evidenziare in modo tangibile </a:t>
            </a:r>
            <a:r>
              <a:rPr lang="it-IT" b="1" dirty="0" smtClean="0"/>
              <a:t>COSA</a:t>
            </a:r>
            <a:r>
              <a:rPr lang="it-IT" dirty="0" smtClean="0"/>
              <a:t> e </a:t>
            </a:r>
            <a:r>
              <a:rPr lang="it-IT" b="1" dirty="0" smtClean="0"/>
              <a:t>QUANTO</a:t>
            </a:r>
            <a:r>
              <a:rPr lang="it-IT" dirty="0" smtClean="0"/>
              <a:t> lo studente deve apprendere.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Testare le competenze.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Consentire di verificare </a:t>
            </a:r>
            <a:r>
              <a:rPr lang="it-IT" dirty="0" smtClean="0"/>
              <a:t>la </a:t>
            </a:r>
            <a:r>
              <a:rPr lang="it-IT" dirty="0" smtClean="0"/>
              <a:t>misurabilità delle </a:t>
            </a:r>
            <a:r>
              <a:rPr lang="it-IT" dirty="0" smtClean="0"/>
              <a:t>competenze.</a:t>
            </a:r>
            <a:endParaRPr lang="it-IT" dirty="0" smtClean="0"/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Costituire un’evidenza ai fini della certificazione delle competenze e della valutazione disciplinare.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Prove finali dell’UDA: caratteristiche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it-IT" dirty="0" smtClean="0"/>
              <a:t>Vertono su un o più competenza di riferimento del percorso scolastico: sono prove di accertamento delle competenze con relativo possesso di livello.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Richiedono allo studente l’esercizio di attività ascrivibili ad una delle abilità relative alle competenze di riferimento della prova.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Sono centrate intorno alla realizzazione di un prodotto, all’effettuazione  erogazione di un servizio, alla redazione di un documento o alla soluzione di quesiti costruiti sula base di uno stimolo o contesto di </a:t>
            </a:r>
            <a:r>
              <a:rPr lang="it-IT" dirty="0" smtClean="0"/>
              <a:t>realtà.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UDA: format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L</a:t>
            </a:r>
            <a:r>
              <a:rPr lang="it-IT" b="1" dirty="0" smtClean="0"/>
              <a:t>’UDA </a:t>
            </a:r>
            <a:r>
              <a:rPr lang="it-IT" dirty="0" smtClean="0"/>
              <a:t>dovrà quindi: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Riportare competenze da sviluppare e risorse impiegate ( abilità e conoscenze</a:t>
            </a:r>
            <a:r>
              <a:rPr lang="it-IT" dirty="0" smtClean="0"/>
              <a:t>).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Definire un compito di </a:t>
            </a:r>
            <a:r>
              <a:rPr lang="it-IT" dirty="0" smtClean="0"/>
              <a:t>realtà.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Individuare un periodo di tempo scolastico in cui possa realizzarsi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Definire il monte </a:t>
            </a:r>
            <a:r>
              <a:rPr lang="it-IT" dirty="0" smtClean="0"/>
              <a:t>ore.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Definire le fasi in cui si struttura ( sviluppo delle attività</a:t>
            </a:r>
            <a:r>
              <a:rPr lang="it-IT" dirty="0" smtClean="0"/>
              <a:t>).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Individuare la metodologia/ contesto di </a:t>
            </a:r>
            <a:r>
              <a:rPr lang="it-IT" dirty="0" smtClean="0"/>
              <a:t>realizzazione.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Definire le risorse di docenza e gli apporti </a:t>
            </a:r>
            <a:r>
              <a:rPr lang="it-IT" dirty="0" smtClean="0"/>
              <a:t>professionali.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Indicare una o più prove da somministrare ai </a:t>
            </a:r>
            <a:r>
              <a:rPr lang="it-IT" dirty="0" smtClean="0"/>
              <a:t>discenti.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Indicare e rendere trasparenti i criteri di valutazione </a:t>
            </a:r>
            <a:r>
              <a:rPr lang="it-IT" dirty="0" smtClean="0"/>
              <a:t>dell’UDA.</a:t>
            </a: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Le </a:t>
            </a:r>
            <a:r>
              <a:rPr lang="it-IT" b="1" dirty="0" smtClean="0"/>
              <a:t>UDA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Sono occasioni per sviluppare in maniera armonica le capacità ( </a:t>
            </a:r>
            <a:r>
              <a:rPr lang="it-IT" dirty="0" err="1" smtClean="0"/>
              <a:t>intellettuali-estetico-espressive</a:t>
            </a:r>
            <a:r>
              <a:rPr lang="it-IT" dirty="0" smtClean="0"/>
              <a:t>, motorie , operative, sociali,morali, e religiose) di ciascun discente, ponendolo nella condizione di capire il mondo ( </a:t>
            </a:r>
            <a:r>
              <a:rPr lang="it-IT" dirty="0" smtClean="0"/>
              <a:t>“la complessità </a:t>
            </a:r>
            <a:r>
              <a:rPr lang="it-IT" dirty="0" smtClean="0"/>
              <a:t>del </a:t>
            </a:r>
            <a:r>
              <a:rPr lang="it-IT" dirty="0" smtClean="0"/>
              <a:t>reale”) e tentare di trasformarlo proprio mentre lo studente si accinge al processo dell’autoconoscenza, trasformando </a:t>
            </a:r>
            <a:r>
              <a:rPr lang="it-IT" dirty="0" smtClean="0"/>
              <a:t>sé </a:t>
            </a:r>
            <a:r>
              <a:rPr lang="it-IT" dirty="0" smtClean="0"/>
              <a:t>stesso in essere relazionale.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Perche l’UDA?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Al </a:t>
            </a:r>
            <a:r>
              <a:rPr lang="it-IT" b="1" dirty="0" smtClean="0"/>
              <a:t>biennio</a:t>
            </a:r>
            <a:r>
              <a:rPr lang="it-IT" dirty="0" smtClean="0"/>
              <a:t> costituisce una delle opportunità per dare un contributo significativo alla certificazione delle </a:t>
            </a:r>
            <a:r>
              <a:rPr lang="it-IT" dirty="0" smtClean="0"/>
              <a:t>competenze.</a:t>
            </a:r>
            <a:endParaRPr lang="it-IT" dirty="0" smtClean="0"/>
          </a:p>
          <a:p>
            <a:r>
              <a:rPr lang="it-IT" dirty="0" smtClean="0"/>
              <a:t>Al </a:t>
            </a:r>
            <a:r>
              <a:rPr lang="it-IT" b="1" dirty="0" smtClean="0"/>
              <a:t>Biennio ed al </a:t>
            </a:r>
            <a:r>
              <a:rPr lang="it-IT" b="1" dirty="0" smtClean="0"/>
              <a:t>Triennio </a:t>
            </a:r>
            <a:r>
              <a:rPr lang="it-IT" dirty="0" smtClean="0"/>
              <a:t>essa </a:t>
            </a:r>
            <a:r>
              <a:rPr lang="it-IT" dirty="0" smtClean="0"/>
              <a:t>è una modalità per attuare una didattica per competenze di tipo </a:t>
            </a:r>
            <a:r>
              <a:rPr lang="it-IT" dirty="0" err="1" smtClean="0"/>
              <a:t>laboratoriale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Che cos’è Una </a:t>
            </a:r>
            <a:r>
              <a:rPr lang="it-IT" b="1" dirty="0" smtClean="0"/>
              <a:t>UNITA’ </a:t>
            </a:r>
            <a:r>
              <a:rPr lang="it-IT" b="1" dirty="0" err="1" smtClean="0"/>
              <a:t>DI</a:t>
            </a:r>
            <a:r>
              <a:rPr lang="it-IT" b="1" dirty="0" smtClean="0"/>
              <a:t> APPRENDIMENTO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L’UDA è un </a:t>
            </a:r>
            <a:r>
              <a:rPr lang="it-IT" b="1" dirty="0" smtClean="0"/>
              <a:t>indirizzo metodologico</a:t>
            </a:r>
            <a:r>
              <a:rPr lang="it-IT" dirty="0" smtClean="0"/>
              <a:t>, cioè una idea ed una indicazione su come organizzare e gestire l’attività di apprendimento/ </a:t>
            </a:r>
            <a:r>
              <a:rPr lang="it-IT" dirty="0" smtClean="0"/>
              <a:t>insegnamento.</a:t>
            </a:r>
            <a:endParaRPr lang="it-IT" dirty="0" smtClean="0"/>
          </a:p>
          <a:p>
            <a:r>
              <a:rPr lang="it-IT" dirty="0" smtClean="0"/>
              <a:t>L’UDA è un </a:t>
            </a:r>
            <a:r>
              <a:rPr lang="it-IT" b="1" dirty="0" smtClean="0"/>
              <a:t>evento</a:t>
            </a:r>
            <a:r>
              <a:rPr lang="it-IT" dirty="0" smtClean="0"/>
              <a:t>, cioè lo svolgersi ed il dispiegarsi concreto dell’attività educativa e didattica.</a:t>
            </a:r>
          </a:p>
          <a:p>
            <a:r>
              <a:rPr lang="it-IT" dirty="0" smtClean="0"/>
              <a:t>L’UDA è lo </a:t>
            </a:r>
            <a:r>
              <a:rPr lang="it-IT" b="1" dirty="0" smtClean="0"/>
              <a:t>strumento progettuale </a:t>
            </a:r>
            <a:r>
              <a:rPr lang="it-IT" dirty="0" smtClean="0"/>
              <a:t>per organizzare l’attività di </a:t>
            </a:r>
            <a:r>
              <a:rPr lang="it-IT" dirty="0" smtClean="0"/>
              <a:t>apprendimento.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Caratteristiche dell’UDA </a:t>
            </a:r>
            <a:r>
              <a:rPr lang="it-IT" dirty="0" smtClean="0"/>
              <a:t> (1)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E’ una metodologia </a:t>
            </a:r>
            <a:r>
              <a:rPr lang="it-IT" i="1" dirty="0" smtClean="0"/>
              <a:t>reale</a:t>
            </a:r>
            <a:r>
              <a:rPr lang="it-IT" dirty="0" smtClean="0"/>
              <a:t> e non astratta: è costituita da parti ed ha un </a:t>
            </a:r>
            <a:r>
              <a:rPr lang="it-IT" dirty="0" smtClean="0"/>
              <a:t>titolo.</a:t>
            </a:r>
            <a:endParaRPr lang="it-IT" dirty="0" smtClean="0"/>
          </a:p>
          <a:p>
            <a:r>
              <a:rPr lang="it-IT" dirty="0" smtClean="0"/>
              <a:t>E’un </a:t>
            </a:r>
            <a:r>
              <a:rPr lang="it-IT" dirty="0" smtClean="0"/>
              <a:t>insieme  ( unità organica ed effettiva)di occasioni di apprendimento che consentono all’allievo di entrare in un rapporto personale e diretto con il </a:t>
            </a:r>
            <a:r>
              <a:rPr lang="it-IT" dirty="0"/>
              <a:t>s</a:t>
            </a:r>
            <a:r>
              <a:rPr lang="it-IT" dirty="0" smtClean="0"/>
              <a:t>apere attraverso la produzione di “ </a:t>
            </a:r>
            <a:r>
              <a:rPr lang="it-IT" i="1" dirty="0" smtClean="0"/>
              <a:t>compiti</a:t>
            </a:r>
            <a:r>
              <a:rPr lang="it-IT" dirty="0" smtClean="0"/>
              <a:t>” che  conducono a “ </a:t>
            </a:r>
            <a:r>
              <a:rPr lang="it-IT" i="1" dirty="0" smtClean="0"/>
              <a:t>prodotti</a:t>
            </a:r>
            <a:r>
              <a:rPr lang="it-IT" dirty="0" smtClean="0"/>
              <a:t>”.</a:t>
            </a:r>
          </a:p>
          <a:p>
            <a:r>
              <a:rPr lang="it-IT" dirty="0" smtClean="0"/>
              <a:t>Prevede compiti reali o simulati a partire dalle risorse ( conoscenze ed abilità) da mobilitare per </a:t>
            </a:r>
            <a:r>
              <a:rPr lang="it-IT" dirty="0" smtClean="0"/>
              <a:t>far </a:t>
            </a:r>
            <a:r>
              <a:rPr lang="it-IT" dirty="0" smtClean="0"/>
              <a:t>diventare lo studente </a:t>
            </a:r>
            <a:r>
              <a:rPr lang="it-IT" dirty="0" smtClean="0"/>
              <a:t>competente.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Caratteristiche dell’UDA </a:t>
            </a:r>
            <a:r>
              <a:rPr lang="it-IT" dirty="0" smtClean="0"/>
              <a:t>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Ogni UDA deve sempre mirare ad almeno una competenza tra quelle presenti nel repertorio di </a:t>
            </a:r>
            <a:r>
              <a:rPr lang="it-IT" dirty="0" smtClean="0"/>
              <a:t>riferimento.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TIPI </a:t>
            </a:r>
            <a:r>
              <a:rPr lang="it-IT" b="1" dirty="0" err="1" smtClean="0"/>
              <a:t>DI</a:t>
            </a:r>
            <a:r>
              <a:rPr lang="it-IT" b="1" dirty="0" smtClean="0"/>
              <a:t> UDA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 </a:t>
            </a:r>
            <a:r>
              <a:rPr lang="it-IT" b="1" dirty="0" smtClean="0"/>
              <a:t>UDA STRAORDINARIE  </a:t>
            </a:r>
            <a:r>
              <a:rPr lang="it-IT" dirty="0" smtClean="0"/>
              <a:t>QUALIFICANO IL PERCORSO.</a:t>
            </a:r>
          </a:p>
          <a:p>
            <a:r>
              <a:rPr lang="it-IT" dirty="0" smtClean="0"/>
              <a:t>Le </a:t>
            </a:r>
            <a:r>
              <a:rPr lang="it-IT" b="1" dirty="0" smtClean="0"/>
              <a:t>UDA ORDINARIE </a:t>
            </a:r>
            <a:r>
              <a:rPr lang="it-IT" dirty="0" smtClean="0"/>
              <a:t>sono quelle di asse, interdisciplinari , </a:t>
            </a:r>
            <a:r>
              <a:rPr lang="it-IT" dirty="0" smtClean="0"/>
              <a:t>disciplinari.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Qualche confronto: </a:t>
            </a:r>
            <a:r>
              <a:rPr lang="it-IT" dirty="0" smtClean="0">
                <a:solidFill>
                  <a:srgbClr val="FFFF00"/>
                </a:solidFill>
              </a:rPr>
              <a:t>Unità didattica </a:t>
            </a:r>
            <a:r>
              <a:rPr lang="it-IT" dirty="0" smtClean="0"/>
              <a:t>vs UDA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solidFill>
                  <a:srgbClr val="FFFF00"/>
                </a:solidFill>
              </a:rPr>
              <a:t>Unità didattica</a:t>
            </a:r>
            <a:r>
              <a:rPr lang="it-IT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Mette il docente al centro del </a:t>
            </a:r>
            <a:r>
              <a:rPr lang="it-IT" dirty="0" smtClean="0"/>
              <a:t>lavoro.</a:t>
            </a:r>
            <a:endParaRPr lang="it-IT" dirty="0" smtClean="0"/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E’ un modo per scomporre la disciplina nelle sue parti costitutive ( frazioni, parti del programma</a:t>
            </a:r>
            <a:r>
              <a:rPr lang="it-IT" dirty="0" smtClean="0"/>
              <a:t>).</a:t>
            </a:r>
            <a:endParaRPr lang="it-IT" dirty="0" smtClean="0"/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E’ concepita per obiettivi cognitivi e non </a:t>
            </a:r>
            <a:r>
              <a:rPr lang="it-IT" dirty="0" smtClean="0"/>
              <a:t>cognitivi.</a:t>
            </a:r>
            <a:endParaRPr lang="it-IT" dirty="0" smtClean="0"/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Ha una </a:t>
            </a:r>
            <a:r>
              <a:rPr lang="it-IT" dirty="0"/>
              <a:t>f</a:t>
            </a:r>
            <a:r>
              <a:rPr lang="it-IT" dirty="0" smtClean="0"/>
              <a:t>unzione </a:t>
            </a:r>
            <a:r>
              <a:rPr lang="it-IT" dirty="0" smtClean="0"/>
              <a:t>didattica.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Unità di Apprendimento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it-IT" dirty="0" smtClean="0"/>
              <a:t>Mette al centro lo studente con i suoi bisogni, problemi ed interessi</a:t>
            </a:r>
            <a:r>
              <a:rPr lang="it-IT" dirty="0" smtClean="0"/>
              <a:t> nell’ottica del suo percorso di apprendimento sempre in divenire.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E’concepita per dare con strategie più diversificate abilità, conoscenze </a:t>
            </a:r>
            <a:r>
              <a:rPr lang="it-IT" dirty="0" smtClean="0"/>
              <a:t>da TRADURRE IN COMPETENZA.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Il punto di arrivo è lo STUDENTE COMPETENTE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Ha una funzione FORMATIVA e DIDATTICA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La </a:t>
            </a:r>
            <a:r>
              <a:rPr lang="it-IT" dirty="0" smtClean="0"/>
              <a:t>progettazione prevede una programmazione a ritroso.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Richiede un compito e un prodotto finale.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La tematica è il pretesto stimolante per i ragazzi per fornire conoscenza, abilità e sviluppare competenze.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948</Words>
  <Application>Microsoft Office PowerPoint</Application>
  <PresentationFormat>Presentazione su schermo (4:3)</PresentationFormat>
  <Paragraphs>75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Per un lessico comune</vt:lpstr>
      <vt:lpstr>Le UDA</vt:lpstr>
      <vt:lpstr>Perche l’UDA?</vt:lpstr>
      <vt:lpstr>Che cos’è Una UNITA’ DI APPRENDIMENTO</vt:lpstr>
      <vt:lpstr>Caratteristiche dell’UDA  (1)</vt:lpstr>
      <vt:lpstr>Caratteristiche dell’UDA (2)</vt:lpstr>
      <vt:lpstr>TIPI DI UDA</vt:lpstr>
      <vt:lpstr>Qualche confronto: Unità didattica vs UDA </vt:lpstr>
      <vt:lpstr>Unità di Apprendimento </vt:lpstr>
      <vt:lpstr>Diapositiva 10</vt:lpstr>
      <vt:lpstr>Percorso</vt:lpstr>
      <vt:lpstr>Operazioni preliminari ( 1)</vt:lpstr>
      <vt:lpstr>Operazioni preliminari  (2)</vt:lpstr>
      <vt:lpstr>La scelta della tematica</vt:lpstr>
      <vt:lpstr>Prove dell’UDA</vt:lpstr>
      <vt:lpstr>La scelta delle prove dell’UDA</vt:lpstr>
      <vt:lpstr>Prove finali dell’UDA: caratteristiche</vt:lpstr>
      <vt:lpstr>UDA: format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 un lessico comune</dc:title>
  <dc:creator>standard</dc:creator>
  <cp:lastModifiedBy>standard</cp:lastModifiedBy>
  <cp:revision>12</cp:revision>
  <dcterms:created xsi:type="dcterms:W3CDTF">2016-10-04T10:17:51Z</dcterms:created>
  <dcterms:modified xsi:type="dcterms:W3CDTF">2016-10-04T14:38:19Z</dcterms:modified>
</cp:coreProperties>
</file>